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0" r:id="rId1"/>
  </p:sldMasterIdLst>
  <p:notesMasterIdLst>
    <p:notesMasterId r:id="rId49"/>
  </p:notesMasterIdLst>
  <p:handoutMasterIdLst>
    <p:handoutMasterId r:id="rId50"/>
  </p:handoutMasterIdLst>
  <p:sldIdLst>
    <p:sldId id="256" r:id="rId2"/>
    <p:sldId id="285" r:id="rId3"/>
    <p:sldId id="325" r:id="rId4"/>
    <p:sldId id="259" r:id="rId5"/>
    <p:sldId id="316" r:id="rId6"/>
    <p:sldId id="260" r:id="rId7"/>
    <p:sldId id="288" r:id="rId8"/>
    <p:sldId id="289" r:id="rId9"/>
    <p:sldId id="286" r:id="rId10"/>
    <p:sldId id="287" r:id="rId11"/>
    <p:sldId id="290" r:id="rId12"/>
    <p:sldId id="317" r:id="rId13"/>
    <p:sldId id="268" r:id="rId14"/>
    <p:sldId id="300" r:id="rId15"/>
    <p:sldId id="303" r:id="rId16"/>
    <p:sldId id="304" r:id="rId17"/>
    <p:sldId id="302" r:id="rId18"/>
    <p:sldId id="318" r:id="rId19"/>
    <p:sldId id="308" r:id="rId20"/>
    <p:sldId id="279" r:id="rId21"/>
    <p:sldId id="319" r:id="rId22"/>
    <p:sldId id="291" r:id="rId23"/>
    <p:sldId id="292" r:id="rId24"/>
    <p:sldId id="293" r:id="rId25"/>
    <p:sldId id="294" r:id="rId26"/>
    <p:sldId id="295" r:id="rId27"/>
    <p:sldId id="297" r:id="rId28"/>
    <p:sldId id="299" r:id="rId29"/>
    <p:sldId id="298" r:id="rId30"/>
    <p:sldId id="280" r:id="rId31"/>
    <p:sldId id="309" r:id="rId32"/>
    <p:sldId id="310" r:id="rId33"/>
    <p:sldId id="311" r:id="rId34"/>
    <p:sldId id="320" r:id="rId35"/>
    <p:sldId id="305" r:id="rId36"/>
    <p:sldId id="326" r:id="rId37"/>
    <p:sldId id="328" r:id="rId38"/>
    <p:sldId id="313" r:id="rId39"/>
    <p:sldId id="315" r:id="rId40"/>
    <p:sldId id="327" r:id="rId41"/>
    <p:sldId id="321" r:id="rId42"/>
    <p:sldId id="281" r:id="rId43"/>
    <p:sldId id="312" r:id="rId44"/>
    <p:sldId id="322" r:id="rId45"/>
    <p:sldId id="283" r:id="rId46"/>
    <p:sldId id="301" r:id="rId47"/>
    <p:sldId id="307" r:id="rId48"/>
  </p:sldIdLst>
  <p:sldSz cx="9144000" cy="5143500" type="screen16x9"/>
  <p:notesSz cx="6735763" cy="98663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C7C2BA"/>
    <a:srgbClr val="009FDA"/>
    <a:srgbClr val="00B7FF"/>
    <a:srgbClr val="00D4FF"/>
    <a:srgbClr val="0053FF"/>
    <a:srgbClr val="ED153F"/>
    <a:srgbClr val="001965"/>
    <a:srgbClr val="B2B3B2"/>
    <a:srgbClr val="C0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9196" autoAdjust="0"/>
  </p:normalViewPr>
  <p:slideViewPr>
    <p:cSldViewPr>
      <p:cViewPr varScale="1">
        <p:scale>
          <a:sx n="135" d="100"/>
          <a:sy n="135" d="100"/>
        </p:scale>
        <p:origin x="-840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3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-3708" y="-102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10" Type="http://schemas.openxmlformats.org/officeDocument/2006/relationships/image" Target="../media/image37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42986B-2D83-3D45-8594-E229DABFD4F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595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" y="739775"/>
            <a:ext cx="657701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785A4D-B4AC-474A-A4B8-4DEB7DF46D6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57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dirty="0" err="1" smtClean="0"/>
              <a:t>Thank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 …</a:t>
            </a:r>
          </a:p>
          <a:p>
            <a:endParaRPr lang="da-DK" dirty="0" smtClean="0"/>
          </a:p>
          <a:p>
            <a:r>
              <a:rPr lang="da-DK" dirty="0" smtClean="0"/>
              <a:t>I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will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get</a:t>
            </a:r>
            <a:r>
              <a:rPr lang="da-DK" baseline="0" dirty="0" smtClean="0"/>
              <a:t> right to it </a:t>
            </a:r>
            <a:r>
              <a:rPr lang="da-DK" baseline="0" dirty="0" err="1" smtClean="0"/>
              <a:t>since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have a </a:t>
            </a:r>
            <a:r>
              <a:rPr lang="da-DK" baseline="0" dirty="0" err="1" smtClean="0"/>
              <a:t>lot</a:t>
            </a:r>
            <a:r>
              <a:rPr lang="da-DK" baseline="0" dirty="0" smtClean="0"/>
              <a:t> to cover</a:t>
            </a:r>
          </a:p>
          <a:p>
            <a:r>
              <a:rPr lang="da-DK" baseline="0" dirty="0" smtClean="0"/>
              <a:t>in </a:t>
            </a:r>
            <a:r>
              <a:rPr lang="da-DK" baseline="0" dirty="0" err="1" smtClean="0"/>
              <a:t>this</a:t>
            </a:r>
            <a:r>
              <a:rPr lang="da-DK" baseline="0" dirty="0" smtClean="0"/>
              <a:t> talk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should</a:t>
            </a:r>
            <a:r>
              <a:rPr lang="da-DK" baseline="0" dirty="0" smtClean="0"/>
              <a:t> show </a:t>
            </a:r>
            <a:r>
              <a:rPr lang="da-DK" baseline="0" dirty="0" err="1" smtClean="0"/>
              <a:t>you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how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get</a:t>
            </a:r>
            <a:r>
              <a:rPr lang="da-DK" baseline="0" dirty="0" smtClean="0"/>
              <a:t> from features in </a:t>
            </a:r>
            <a:r>
              <a:rPr lang="da-DK" baseline="0" dirty="0" err="1" smtClean="0"/>
              <a:t>your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peaktable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compounds</a:t>
            </a:r>
            <a:endParaRPr lang="da-DK" baseline="0" dirty="0" smtClean="0"/>
          </a:p>
          <a:p>
            <a:endParaRPr lang="da-DK" baseline="0" dirty="0" smtClean="0"/>
          </a:p>
          <a:p>
            <a:endParaRPr lang="da-D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378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dirty="0" err="1" smtClean="0"/>
              <a:t>Need</a:t>
            </a:r>
            <a:r>
              <a:rPr lang="da-DK" dirty="0" smtClean="0"/>
              <a:t> to </a:t>
            </a:r>
            <a:r>
              <a:rPr lang="da-DK" dirty="0" err="1" smtClean="0"/>
              <a:t>make</a:t>
            </a:r>
            <a:r>
              <a:rPr lang="da-DK" dirty="0" smtClean="0"/>
              <a:t> sure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look a</a:t>
            </a:r>
            <a:r>
              <a:rPr lang="da-DK" baseline="0" dirty="0" smtClean="0"/>
              <a:t>t the so </a:t>
            </a:r>
            <a:r>
              <a:rPr lang="da-DK" baseline="0" dirty="0" err="1" smtClean="0"/>
              <a:t>called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pseudo-molecular</a:t>
            </a:r>
            <a:r>
              <a:rPr lang="da-DK" baseline="0" dirty="0" smtClean="0"/>
              <a:t> ion</a:t>
            </a:r>
          </a:p>
          <a:p>
            <a:endParaRPr lang="da-DK" baseline="0" dirty="0" smtClean="0"/>
          </a:p>
          <a:p>
            <a:r>
              <a:rPr lang="da-DK" baseline="0" dirty="0" smtClean="0"/>
              <a:t>So let is </a:t>
            </a:r>
            <a:r>
              <a:rPr lang="da-DK" baseline="0" dirty="0" err="1" smtClean="0"/>
              <a:t>take</a:t>
            </a:r>
            <a:r>
              <a:rPr lang="da-DK" baseline="0" dirty="0" smtClean="0"/>
              <a:t> a look at </a:t>
            </a:r>
            <a:r>
              <a:rPr lang="da-DK" baseline="0" dirty="0" err="1" smtClean="0"/>
              <a:t>what</a:t>
            </a:r>
            <a:r>
              <a:rPr lang="da-DK" baseline="0" dirty="0" smtClean="0"/>
              <a:t> the problem 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054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baseline="0" dirty="0"/>
          </a:p>
          <a:p>
            <a:r>
              <a:rPr lang="da-DK" baseline="0" dirty="0" err="1" smtClean="0"/>
              <a:t>Only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ionized</a:t>
            </a:r>
            <a:r>
              <a:rPr lang="da-DK" baseline="0" dirty="0" smtClean="0"/>
              <a:t> by </a:t>
            </a:r>
            <a:r>
              <a:rPr lang="da-DK" baseline="0" dirty="0" err="1" smtClean="0"/>
              <a:t>adding</a:t>
            </a:r>
            <a:r>
              <a:rPr lang="da-DK" baseline="0" dirty="0" smtClean="0"/>
              <a:t> or </a:t>
            </a:r>
            <a:r>
              <a:rPr lang="da-DK" baseline="0" dirty="0" err="1" smtClean="0"/>
              <a:t>removing</a:t>
            </a:r>
            <a:r>
              <a:rPr lang="da-DK" baseline="0" dirty="0" smtClean="0"/>
              <a:t> a hydrogen.</a:t>
            </a:r>
          </a:p>
          <a:p>
            <a:endParaRPr lang="da-DK" baseline="0" smtClean="0"/>
          </a:p>
          <a:p>
            <a:endParaRPr lang="da-DK" baseline="0" dirty="0"/>
          </a:p>
          <a:p>
            <a:r>
              <a:rPr lang="da-DK" baseline="0" dirty="0" err="1"/>
              <a:t>There</a:t>
            </a:r>
            <a:r>
              <a:rPr lang="da-DK" baseline="0" dirty="0"/>
              <a:t> </a:t>
            </a:r>
            <a:r>
              <a:rPr lang="da-DK" baseline="0" dirty="0" err="1"/>
              <a:t>are</a:t>
            </a:r>
            <a:r>
              <a:rPr lang="da-DK" baseline="0" dirty="0"/>
              <a:t> </a:t>
            </a:r>
            <a:r>
              <a:rPr lang="da-DK" baseline="0" dirty="0" err="1"/>
              <a:t>other</a:t>
            </a:r>
            <a:r>
              <a:rPr lang="da-DK" baseline="0" dirty="0"/>
              <a:t> </a:t>
            </a:r>
            <a:r>
              <a:rPr lang="da-DK" baseline="0" dirty="0" err="1"/>
              <a:t>things</a:t>
            </a:r>
            <a:r>
              <a:rPr lang="da-DK" baseline="0" dirty="0"/>
              <a:t> </a:t>
            </a:r>
            <a:r>
              <a:rPr lang="da-DK" baseline="0" dirty="0" err="1"/>
              <a:t>than</a:t>
            </a:r>
            <a:r>
              <a:rPr lang="da-DK" baseline="0" dirty="0"/>
              <a:t> fragments </a:t>
            </a:r>
            <a:r>
              <a:rPr lang="da-DK" baseline="0" dirty="0" err="1"/>
              <a:t>that</a:t>
            </a:r>
            <a:r>
              <a:rPr lang="da-DK" baseline="0" dirty="0"/>
              <a:t> </a:t>
            </a:r>
            <a:r>
              <a:rPr lang="da-DK" baseline="0" dirty="0" err="1"/>
              <a:t>can</a:t>
            </a:r>
            <a:r>
              <a:rPr lang="da-DK" baseline="0" dirty="0"/>
              <a:t> </a:t>
            </a:r>
            <a:r>
              <a:rPr lang="da-DK" baseline="0" dirty="0" err="1"/>
              <a:t>cause</a:t>
            </a:r>
            <a:r>
              <a:rPr lang="da-DK" baseline="0" dirty="0"/>
              <a:t> </a:t>
            </a:r>
            <a:r>
              <a:rPr lang="da-DK" baseline="0" dirty="0" err="1"/>
              <a:t>additional</a:t>
            </a:r>
            <a:r>
              <a:rPr lang="da-DK" baseline="0" dirty="0"/>
              <a:t> </a:t>
            </a:r>
            <a:r>
              <a:rPr lang="da-DK" baseline="0" dirty="0" err="1"/>
              <a:t>peaks</a:t>
            </a:r>
            <a:r>
              <a:rPr lang="da-DK" baseline="0" dirty="0"/>
              <a:t> from the same </a:t>
            </a:r>
            <a:r>
              <a:rPr lang="da-DK" baseline="0" dirty="0" err="1"/>
              <a:t>compound</a:t>
            </a:r>
            <a:r>
              <a:rPr lang="da-DK" baseline="0" dirty="0"/>
              <a:t> </a:t>
            </a:r>
            <a:r>
              <a:rPr lang="da-DK" baseline="0" dirty="0">
                <a:sym typeface="Wingdings" panose="05000000000000000000" pitchFamily="2" charset="2"/>
              </a:rPr>
              <a:t> </a:t>
            </a:r>
            <a:r>
              <a:rPr lang="da-DK" baseline="0" dirty="0" err="1">
                <a:sym typeface="Wingdings" panose="05000000000000000000" pitchFamily="2" charset="2"/>
              </a:rPr>
              <a:t>adducts</a:t>
            </a:r>
            <a:endParaRPr lang="da-DK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73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 err="1"/>
              <a:t>There</a:t>
            </a:r>
            <a:r>
              <a:rPr lang="da-DK" dirty="0"/>
              <a:t> is not the most </a:t>
            </a:r>
            <a:r>
              <a:rPr lang="da-DK" dirty="0" err="1"/>
              <a:t>common</a:t>
            </a:r>
            <a:r>
              <a:rPr lang="da-DK" dirty="0"/>
              <a:t> </a:t>
            </a:r>
            <a:r>
              <a:rPr lang="da-DK" dirty="0" err="1"/>
              <a:t>adducts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would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chloride</a:t>
            </a:r>
            <a:r>
              <a:rPr lang="da-DK" dirty="0"/>
              <a:t> - or at </a:t>
            </a:r>
            <a:r>
              <a:rPr lang="da-DK" dirty="0" err="1"/>
              <a:t>least</a:t>
            </a:r>
            <a:r>
              <a:rPr lang="da-DK" dirty="0"/>
              <a:t> </a:t>
            </a:r>
            <a:r>
              <a:rPr lang="da-DK" dirty="0" err="1"/>
              <a:t>they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very</a:t>
            </a:r>
            <a:r>
              <a:rPr lang="da-DK" dirty="0"/>
              <a:t> small</a:t>
            </a:r>
            <a:r>
              <a:rPr lang="da-DK" baseline="0" dirty="0"/>
              <a:t> – but </a:t>
            </a:r>
            <a:r>
              <a:rPr lang="da-DK" baseline="0" dirty="0" err="1"/>
              <a:t>we</a:t>
            </a:r>
            <a:r>
              <a:rPr lang="da-DK" baseline="0" dirty="0"/>
              <a:t> </a:t>
            </a:r>
            <a:r>
              <a:rPr lang="da-DK" baseline="0" dirty="0" err="1"/>
              <a:t>see</a:t>
            </a:r>
            <a:r>
              <a:rPr lang="da-DK" baseline="0" dirty="0"/>
              <a:t> </a:t>
            </a:r>
            <a:r>
              <a:rPr lang="da-DK" baseline="0" dirty="0" err="1"/>
              <a:t>these</a:t>
            </a:r>
            <a:r>
              <a:rPr lang="da-DK" baseline="0" dirty="0"/>
              <a:t> </a:t>
            </a:r>
            <a:r>
              <a:rPr lang="da-DK" baseline="0" dirty="0" err="1"/>
              <a:t>other</a:t>
            </a:r>
            <a:r>
              <a:rPr lang="da-DK" baseline="0" dirty="0"/>
              <a:t> </a:t>
            </a:r>
            <a:r>
              <a:rPr lang="da-DK" baseline="0" dirty="0" err="1"/>
              <a:t>adducts</a:t>
            </a:r>
            <a:r>
              <a:rPr lang="da-DK" baseline="0" dirty="0"/>
              <a:t>… </a:t>
            </a:r>
            <a:r>
              <a:rPr lang="da-DK" baseline="0" dirty="0">
                <a:sym typeface="Wingdings" panose="05000000000000000000" pitchFamily="2" charset="2"/>
              </a:rPr>
              <a:t></a:t>
            </a:r>
          </a:p>
          <a:p>
            <a:endParaRPr lang="da-DK" baseline="0" dirty="0">
              <a:sym typeface="Wingdings" panose="05000000000000000000" pitchFamily="2" charset="2"/>
            </a:endParaRPr>
          </a:p>
          <a:p>
            <a:endParaRPr lang="da-DK" dirty="0"/>
          </a:p>
          <a:p>
            <a:endParaRPr lang="da-DK" dirty="0"/>
          </a:p>
          <a:p>
            <a:r>
              <a:rPr lang="da-DK" dirty="0" err="1"/>
              <a:t>Remember</a:t>
            </a:r>
            <a:r>
              <a:rPr lang="da-DK" dirty="0"/>
              <a:t> </a:t>
            </a:r>
            <a:r>
              <a:rPr lang="da-DK" dirty="0" err="1"/>
              <a:t>this</a:t>
            </a:r>
            <a:r>
              <a:rPr lang="da-DK" dirty="0"/>
              <a:t> is MS1.</a:t>
            </a:r>
            <a:r>
              <a:rPr lang="da-DK" baseline="0" dirty="0"/>
              <a:t> so </a:t>
            </a:r>
            <a:r>
              <a:rPr lang="da-DK" baseline="0" dirty="0" err="1"/>
              <a:t>also</a:t>
            </a:r>
            <a:r>
              <a:rPr lang="da-DK" baseline="0" dirty="0"/>
              <a:t> </a:t>
            </a:r>
            <a:r>
              <a:rPr lang="da-DK" baseline="0" dirty="0" err="1"/>
              <a:t>coeluting</a:t>
            </a:r>
            <a:r>
              <a:rPr lang="da-DK" baseline="0" dirty="0"/>
              <a:t> </a:t>
            </a:r>
            <a:r>
              <a:rPr lang="da-DK" baseline="0" dirty="0" err="1"/>
              <a:t>compounds</a:t>
            </a:r>
            <a:endParaRPr lang="en-GB" baseline="0" dirty="0"/>
          </a:p>
          <a:p>
            <a:endParaRPr lang="da-DK" baseline="0" dirty="0"/>
          </a:p>
          <a:p>
            <a:r>
              <a:rPr lang="da-DK" baseline="0" dirty="0" err="1"/>
              <a:t>Doing</a:t>
            </a:r>
            <a:r>
              <a:rPr lang="da-DK" baseline="0" dirty="0"/>
              <a:t> </a:t>
            </a:r>
            <a:r>
              <a:rPr lang="da-DK" baseline="0" dirty="0" err="1"/>
              <a:t>this</a:t>
            </a:r>
            <a:r>
              <a:rPr lang="da-DK" baseline="0" dirty="0"/>
              <a:t> </a:t>
            </a:r>
            <a:r>
              <a:rPr lang="da-DK" baseline="0" dirty="0" err="1"/>
              <a:t>manually</a:t>
            </a:r>
            <a:r>
              <a:rPr lang="da-DK" baseline="0" dirty="0"/>
              <a:t> is a </a:t>
            </a:r>
            <a:r>
              <a:rPr lang="da-DK" baseline="0" dirty="0" err="1"/>
              <a:t>very</a:t>
            </a:r>
            <a:r>
              <a:rPr lang="da-DK" baseline="0" dirty="0"/>
              <a:t> </a:t>
            </a:r>
            <a:r>
              <a:rPr lang="da-DK" baseline="0" dirty="0" err="1"/>
              <a:t>tedious</a:t>
            </a:r>
            <a:r>
              <a:rPr lang="da-DK" baseline="0" dirty="0"/>
              <a:t> </a:t>
            </a:r>
            <a:r>
              <a:rPr lang="da-DK" baseline="0" dirty="0" err="1"/>
              <a:t>process</a:t>
            </a:r>
            <a:endParaRPr lang="da-DK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122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So </a:t>
            </a:r>
            <a:r>
              <a:rPr lang="da-DK" dirty="0" err="1" smtClean="0"/>
              <a:t>now</a:t>
            </a:r>
            <a:r>
              <a:rPr lang="da-DK" dirty="0" smtClean="0"/>
              <a:t> </a:t>
            </a:r>
            <a:r>
              <a:rPr lang="da-DK" dirty="0" err="1" smtClean="0"/>
              <a:t>help</a:t>
            </a:r>
            <a:r>
              <a:rPr lang="da-DK" dirty="0" smtClean="0"/>
              <a:t> arrives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125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Not</a:t>
            </a:r>
            <a:r>
              <a:rPr lang="da-DK" baseline="0" dirty="0"/>
              <a:t> </a:t>
            </a:r>
            <a:r>
              <a:rPr lang="da-DK" baseline="0" dirty="0" err="1"/>
              <a:t>because</a:t>
            </a:r>
            <a:r>
              <a:rPr lang="da-DK" baseline="0" dirty="0"/>
              <a:t> </a:t>
            </a:r>
            <a:r>
              <a:rPr lang="da-DK" baseline="0" dirty="0" err="1"/>
              <a:t>you</a:t>
            </a:r>
            <a:r>
              <a:rPr lang="da-DK" baseline="0" dirty="0"/>
              <a:t> </a:t>
            </a:r>
            <a:r>
              <a:rPr lang="da-DK" baseline="0" dirty="0" err="1"/>
              <a:t>should</a:t>
            </a:r>
            <a:r>
              <a:rPr lang="da-DK" baseline="0" dirty="0"/>
              <a:t> </a:t>
            </a:r>
            <a:r>
              <a:rPr lang="da-DK" baseline="0" dirty="0" err="1"/>
              <a:t>assume</a:t>
            </a:r>
            <a:r>
              <a:rPr lang="da-DK" baseline="0" dirty="0"/>
              <a:t> </a:t>
            </a:r>
            <a:r>
              <a:rPr lang="da-DK" baseline="0" dirty="0" err="1"/>
              <a:t>that</a:t>
            </a:r>
            <a:r>
              <a:rPr lang="da-DK" baseline="0" dirty="0"/>
              <a:t> a hit in the database </a:t>
            </a:r>
            <a:r>
              <a:rPr lang="da-DK" baseline="0" dirty="0" err="1"/>
              <a:t>means</a:t>
            </a:r>
            <a:r>
              <a:rPr lang="da-DK" baseline="0" dirty="0"/>
              <a:t> </a:t>
            </a:r>
            <a:r>
              <a:rPr lang="da-DK" baseline="0" dirty="0" err="1"/>
              <a:t>you</a:t>
            </a:r>
            <a:r>
              <a:rPr lang="da-DK" baseline="0" dirty="0"/>
              <a:t> have </a:t>
            </a:r>
            <a:r>
              <a:rPr lang="da-DK" baseline="0" dirty="0" err="1"/>
              <a:t>identified</a:t>
            </a:r>
            <a:r>
              <a:rPr lang="da-DK" baseline="0" dirty="0"/>
              <a:t> </a:t>
            </a:r>
            <a:r>
              <a:rPr lang="da-DK" baseline="0" dirty="0" err="1"/>
              <a:t>your</a:t>
            </a:r>
            <a:r>
              <a:rPr lang="da-DK" baseline="0" dirty="0"/>
              <a:t> </a:t>
            </a:r>
            <a:r>
              <a:rPr lang="da-DK" baseline="0" dirty="0" err="1"/>
              <a:t>compound</a:t>
            </a:r>
            <a:r>
              <a:rPr lang="da-DK" baseline="0" dirty="0"/>
              <a:t> but </a:t>
            </a:r>
            <a:r>
              <a:rPr lang="da-DK" baseline="0" dirty="0">
                <a:sym typeface="Wingdings" panose="05000000000000000000" pitchFamily="2" charset="2"/>
              </a:rPr>
              <a:t></a:t>
            </a:r>
            <a:endParaRPr lang="da-DK" baseline="0" dirty="0"/>
          </a:p>
          <a:p>
            <a:endParaRPr lang="da-DK" dirty="0"/>
          </a:p>
          <a:p>
            <a:r>
              <a:rPr lang="da-DK" dirty="0" err="1"/>
              <a:t>Easier</a:t>
            </a:r>
            <a:r>
              <a:rPr lang="da-DK" dirty="0"/>
              <a:t> to </a:t>
            </a:r>
            <a:r>
              <a:rPr lang="da-DK" dirty="0" err="1"/>
              <a:t>confirm</a:t>
            </a:r>
            <a:r>
              <a:rPr lang="da-DK" dirty="0"/>
              <a:t> a </a:t>
            </a:r>
            <a:r>
              <a:rPr lang="da-DK" dirty="0" err="1"/>
              <a:t>hypothesis</a:t>
            </a:r>
            <a:r>
              <a:rPr lang="da-DK" dirty="0"/>
              <a:t> </a:t>
            </a:r>
            <a:r>
              <a:rPr lang="da-DK" dirty="0" err="1"/>
              <a:t>than</a:t>
            </a:r>
            <a:r>
              <a:rPr lang="da-DK" dirty="0"/>
              <a:t> to generate </a:t>
            </a:r>
            <a:r>
              <a:rPr lang="da-DK" dirty="0" err="1"/>
              <a:t>one</a:t>
            </a:r>
            <a:r>
              <a:rPr lang="da-DK" dirty="0"/>
              <a:t>.</a:t>
            </a:r>
            <a:endParaRPr lang="en-GB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Be </a:t>
            </a:r>
            <a:r>
              <a:rPr lang="da-DK" dirty="0" err="1"/>
              <a:t>careful</a:t>
            </a:r>
            <a:r>
              <a:rPr lang="da-DK" dirty="0"/>
              <a:t>: </a:t>
            </a:r>
            <a:r>
              <a:rPr lang="da-DK" dirty="0" err="1"/>
              <a:t>spectra</a:t>
            </a:r>
            <a:r>
              <a:rPr lang="da-DK" dirty="0"/>
              <a:t> from </a:t>
            </a:r>
            <a:r>
              <a:rPr lang="da-DK" dirty="0" err="1"/>
              <a:t>different</a:t>
            </a:r>
            <a:r>
              <a:rPr lang="da-DK" dirty="0"/>
              <a:t> </a:t>
            </a:r>
            <a:r>
              <a:rPr lang="da-DK" dirty="0" err="1"/>
              <a:t>machines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not </a:t>
            </a:r>
            <a:r>
              <a:rPr lang="da-DK" dirty="0" err="1"/>
              <a:t>identical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339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329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baseline="0" dirty="0"/>
          </a:p>
          <a:p>
            <a:endParaRPr lang="da-DK" baseline="0" dirty="0"/>
          </a:p>
          <a:p>
            <a:r>
              <a:rPr lang="da-DK" baseline="0" dirty="0" err="1"/>
              <a:t>Different</a:t>
            </a:r>
            <a:r>
              <a:rPr lang="da-DK" baseline="0" dirty="0"/>
              <a:t> </a:t>
            </a:r>
            <a:r>
              <a:rPr lang="da-DK" baseline="0" dirty="0" err="1"/>
              <a:t>energies</a:t>
            </a:r>
            <a:r>
              <a:rPr lang="da-DK" baseline="0" dirty="0"/>
              <a:t> </a:t>
            </a:r>
            <a:r>
              <a:rPr lang="da-DK" baseline="0" dirty="0" err="1"/>
              <a:t>can</a:t>
            </a:r>
            <a:r>
              <a:rPr lang="da-DK" baseline="0" dirty="0"/>
              <a:t> give </a:t>
            </a:r>
            <a:r>
              <a:rPr lang="da-DK" baseline="0" dirty="0" err="1"/>
              <a:t>different</a:t>
            </a:r>
            <a:r>
              <a:rPr lang="da-DK" baseline="0" dirty="0"/>
              <a:t> fragments.</a:t>
            </a:r>
          </a:p>
          <a:p>
            <a:endParaRPr lang="da-DK" baseline="0" dirty="0"/>
          </a:p>
          <a:p>
            <a:r>
              <a:rPr lang="da-DK" baseline="0" dirty="0" err="1"/>
              <a:t>Orbitraps</a:t>
            </a:r>
            <a:r>
              <a:rPr lang="da-DK" baseline="0" dirty="0"/>
              <a:t> have </a:t>
            </a:r>
            <a:r>
              <a:rPr lang="da-DK" baseline="0" dirty="0" err="1"/>
              <a:t>several</a:t>
            </a:r>
            <a:r>
              <a:rPr lang="da-DK" baseline="0" dirty="0"/>
              <a:t> fragmentation modes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73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751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This is </a:t>
            </a:r>
            <a:r>
              <a:rPr lang="da-DK" dirty="0" err="1"/>
              <a:t>also</a:t>
            </a:r>
            <a:r>
              <a:rPr lang="da-DK" dirty="0"/>
              <a:t> the list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baseline="0" dirty="0"/>
              <a:t> look at </a:t>
            </a:r>
            <a:r>
              <a:rPr lang="da-DK" baseline="0" dirty="0" err="1"/>
              <a:t>when</a:t>
            </a:r>
            <a:r>
              <a:rPr lang="da-DK" baseline="0" dirty="0"/>
              <a:t> </a:t>
            </a:r>
            <a:r>
              <a:rPr lang="da-DK" baseline="0" dirty="0" err="1"/>
              <a:t>you</a:t>
            </a:r>
            <a:r>
              <a:rPr lang="da-DK" baseline="0" dirty="0"/>
              <a:t> </a:t>
            </a:r>
            <a:r>
              <a:rPr lang="da-DK" baseline="0" dirty="0" err="1"/>
              <a:t>are</a:t>
            </a:r>
            <a:r>
              <a:rPr lang="da-DK" baseline="0" dirty="0"/>
              <a:t> </a:t>
            </a:r>
            <a:r>
              <a:rPr lang="da-DK" baseline="0" dirty="0" err="1"/>
              <a:t>looking</a:t>
            </a:r>
            <a:r>
              <a:rPr lang="da-DK" baseline="0" dirty="0"/>
              <a:t> for </a:t>
            </a:r>
            <a:r>
              <a:rPr lang="da-DK" baseline="0" dirty="0" err="1"/>
              <a:t>adducts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11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751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… And </a:t>
            </a:r>
            <a:r>
              <a:rPr lang="da-DK" dirty="0" err="1" smtClean="0"/>
              <a:t>this</a:t>
            </a:r>
            <a:r>
              <a:rPr lang="da-DK" dirty="0" smtClean="0"/>
              <a:t> talk </a:t>
            </a:r>
            <a:r>
              <a:rPr lang="da-DK" dirty="0" err="1" smtClean="0"/>
              <a:t>doesn’t</a:t>
            </a:r>
            <a:r>
              <a:rPr lang="da-DK" dirty="0" smtClean="0"/>
              <a:t> cover </a:t>
            </a:r>
            <a:r>
              <a:rPr lang="da-DK" dirty="0" err="1" smtClean="0"/>
              <a:t>every</a:t>
            </a:r>
            <a:r>
              <a:rPr lang="da-DK" baseline="0" dirty="0" smtClean="0"/>
              <a:t> trick in the book at all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9240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baseline="0" dirty="0"/>
          </a:p>
          <a:p>
            <a:endParaRPr lang="da-DK" baseline="0" dirty="0"/>
          </a:p>
          <a:p>
            <a:endParaRPr lang="da-DK" baseline="0" dirty="0"/>
          </a:p>
          <a:p>
            <a:r>
              <a:rPr lang="da-DK" baseline="0" dirty="0"/>
              <a:t>This is </a:t>
            </a:r>
            <a:r>
              <a:rPr lang="da-DK" baseline="0" dirty="0" err="1"/>
              <a:t>where</a:t>
            </a:r>
            <a:r>
              <a:rPr lang="da-DK" baseline="0" dirty="0"/>
              <a:t> </a:t>
            </a:r>
            <a:r>
              <a:rPr lang="da-DK" baseline="0" dirty="0" err="1"/>
              <a:t>biology</a:t>
            </a:r>
            <a:r>
              <a:rPr lang="da-DK" baseline="0" dirty="0"/>
              <a:t> and </a:t>
            </a:r>
            <a:r>
              <a:rPr lang="da-DK" baseline="0" dirty="0" err="1"/>
              <a:t>identification</a:t>
            </a:r>
            <a:r>
              <a:rPr lang="da-DK" baseline="0" dirty="0"/>
              <a:t> </a:t>
            </a:r>
            <a:r>
              <a:rPr lang="da-DK" baseline="0" dirty="0" err="1"/>
              <a:t>intersects</a:t>
            </a:r>
            <a:endParaRPr lang="da-DK" baseline="0" dirty="0"/>
          </a:p>
          <a:p>
            <a:endParaRPr lang="da-DK" dirty="0"/>
          </a:p>
          <a:p>
            <a:endParaRPr lang="da-DK" dirty="0"/>
          </a:p>
          <a:p>
            <a:r>
              <a:rPr lang="da-DK" dirty="0" err="1"/>
              <a:t>Probably</a:t>
            </a:r>
            <a:r>
              <a:rPr lang="da-DK" dirty="0"/>
              <a:t> </a:t>
            </a:r>
            <a:r>
              <a:rPr lang="da-DK" dirty="0" err="1"/>
              <a:t>this</a:t>
            </a:r>
            <a:r>
              <a:rPr lang="da-DK" dirty="0"/>
              <a:t> </a:t>
            </a:r>
            <a:r>
              <a:rPr lang="da-DK" dirty="0" err="1"/>
              <a:t>compound</a:t>
            </a:r>
            <a:r>
              <a:rPr lang="da-DK" dirty="0"/>
              <a:t>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created</a:t>
            </a:r>
            <a:r>
              <a:rPr lang="da-DK" dirty="0"/>
              <a:t> by a </a:t>
            </a:r>
            <a:r>
              <a:rPr lang="da-DK" dirty="0" err="1"/>
              <a:t>reaction</a:t>
            </a:r>
            <a:r>
              <a:rPr lang="da-DK" dirty="0"/>
              <a:t> </a:t>
            </a:r>
            <a:r>
              <a:rPr lang="da-DK" dirty="0" err="1"/>
              <a:t>between</a:t>
            </a:r>
            <a:r>
              <a:rPr lang="da-DK" dirty="0"/>
              <a:t> </a:t>
            </a:r>
            <a:r>
              <a:rPr lang="da-DK" dirty="0" err="1"/>
              <a:t>methionine</a:t>
            </a:r>
            <a:r>
              <a:rPr lang="da-DK" dirty="0"/>
              <a:t> and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Phenyl acetate.</a:t>
            </a: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So</a:t>
            </a:r>
            <a:r>
              <a:rPr lang="da-DK" sz="1200" b="0" i="0" kern="1200" baseline="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 </a:t>
            </a:r>
            <a:r>
              <a:rPr lang="da-DK" sz="1200" b="0" i="0" kern="1200" baseline="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there</a:t>
            </a:r>
            <a:r>
              <a:rPr lang="da-DK" sz="1200" b="0" i="0" kern="1200" baseline="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 </a:t>
            </a:r>
            <a:r>
              <a:rPr lang="da-DK" sz="1200" b="0" i="0" kern="1200" baseline="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used</a:t>
            </a:r>
            <a:r>
              <a:rPr lang="da-DK" sz="1200" b="0" i="0" kern="1200" baseline="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 to </a:t>
            </a:r>
            <a:r>
              <a:rPr lang="da-DK" sz="1200" b="0" i="0" kern="1200" baseline="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be</a:t>
            </a:r>
            <a:r>
              <a:rPr lang="da-DK" sz="1200" b="0" i="0" kern="1200" baseline="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 an </a:t>
            </a:r>
            <a:r>
              <a:rPr lang="da-DK" sz="1200" b="0" i="0" kern="1200" baseline="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acid</a:t>
            </a:r>
            <a:r>
              <a:rPr lang="da-DK" sz="1200" b="0" i="0" kern="1200" baseline="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 </a:t>
            </a:r>
            <a:r>
              <a:rPr lang="da-DK" sz="1200" b="0" i="0" kern="1200" baseline="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group</a:t>
            </a:r>
            <a:r>
              <a:rPr lang="da-DK" sz="1200" b="0" i="0" kern="1200" baseline="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 </a:t>
            </a:r>
            <a:r>
              <a:rPr lang="da-DK" sz="1200" b="0" i="0" kern="1200" baseline="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here</a:t>
            </a:r>
            <a:r>
              <a:rPr lang="da-DK" sz="1200" b="0" i="0" kern="1200" baseline="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 </a:t>
            </a:r>
            <a:r>
              <a:rPr lang="da-DK" sz="1200" b="0" i="0" kern="1200" baseline="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which</a:t>
            </a:r>
            <a:r>
              <a:rPr lang="da-DK" sz="1200" b="0" i="0" kern="1200" baseline="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 made </a:t>
            </a:r>
            <a:r>
              <a:rPr lang="da-DK" sz="1200" b="0" i="0" kern="1200" baseline="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this</a:t>
            </a:r>
            <a:r>
              <a:rPr lang="da-DK" sz="1200" b="0" i="0" kern="1200" baseline="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 </a:t>
            </a:r>
            <a:r>
              <a:rPr lang="da-DK" sz="1200" b="0" i="0" kern="1200" baseline="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reaction</a:t>
            </a:r>
            <a:r>
              <a:rPr lang="da-DK" sz="1200" b="0" i="0" kern="1200" baseline="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 </a:t>
            </a:r>
            <a:r>
              <a:rPr lang="da-DK" sz="1200" b="0" i="0" kern="1200" baseline="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possible</a:t>
            </a:r>
            <a:r>
              <a:rPr lang="da-DK" sz="1200" b="0" i="0" kern="1200" baseline="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751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also</a:t>
            </a:r>
            <a:r>
              <a:rPr lang="da-DK" dirty="0"/>
              <a:t> do with</a:t>
            </a:r>
            <a:r>
              <a:rPr lang="da-DK" baseline="0" dirty="0"/>
              <a:t> MS1</a:t>
            </a:r>
          </a:p>
          <a:p>
            <a:endParaRPr lang="da-DK" baseline="0" dirty="0"/>
          </a:p>
          <a:p>
            <a:r>
              <a:rPr lang="da-DK" baseline="0" dirty="0"/>
              <a:t>Give </a:t>
            </a:r>
            <a:r>
              <a:rPr lang="da-DK" baseline="0" dirty="0" err="1"/>
              <a:t>you</a:t>
            </a:r>
            <a:r>
              <a:rPr lang="da-DK" baseline="0" dirty="0"/>
              <a:t> a </a:t>
            </a:r>
            <a:r>
              <a:rPr lang="da-DK" baseline="0" dirty="0" err="1"/>
              <a:t>hypothesis</a:t>
            </a:r>
            <a:r>
              <a:rPr lang="da-DK" baseline="0" dirty="0"/>
              <a:t> </a:t>
            </a:r>
            <a:r>
              <a:rPr lang="da-DK" baseline="0" dirty="0" err="1"/>
              <a:t>earlier</a:t>
            </a:r>
            <a:r>
              <a:rPr lang="da-DK" baseline="0" dirty="0"/>
              <a:t> in the game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452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dirty="0" err="1" smtClean="0"/>
              <a:t>You</a:t>
            </a:r>
            <a:r>
              <a:rPr lang="da-DK" dirty="0" smtClean="0"/>
              <a:t> </a:t>
            </a:r>
            <a:r>
              <a:rPr lang="da-DK" dirty="0" err="1" smtClean="0"/>
              <a:t>cannot</a:t>
            </a:r>
            <a:r>
              <a:rPr lang="da-DK" dirty="0" smtClean="0"/>
              <a:t> have databases </a:t>
            </a:r>
            <a:r>
              <a:rPr lang="da-DK" dirty="0" err="1" smtClean="0"/>
              <a:t>like</a:t>
            </a:r>
            <a:r>
              <a:rPr lang="da-DK" dirty="0" smtClean="0"/>
              <a:t> for </a:t>
            </a:r>
            <a:r>
              <a:rPr lang="da-DK" dirty="0" err="1" smtClean="0"/>
              <a:t>mass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spectra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280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7198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So </a:t>
            </a:r>
            <a:r>
              <a:rPr lang="da-DK" dirty="0" err="1" smtClean="0"/>
              <a:t>these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levels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very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good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you</a:t>
            </a:r>
            <a:r>
              <a:rPr lang="da-DK" baseline="0" dirty="0" smtClean="0"/>
              <a:t> SHOULD </a:t>
            </a:r>
            <a:r>
              <a:rPr lang="da-DK" baseline="0" dirty="0" err="1" smtClean="0"/>
              <a:t>use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them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when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publishing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your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findings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smtClean="0"/>
              <a:t>Try to </a:t>
            </a:r>
            <a:r>
              <a:rPr lang="da-DK" baseline="0" dirty="0" err="1" smtClean="0"/>
              <a:t>get</a:t>
            </a:r>
            <a:r>
              <a:rPr lang="da-DK" baseline="0" dirty="0" smtClean="0"/>
              <a:t> all relevant </a:t>
            </a:r>
            <a:r>
              <a:rPr lang="da-DK" baseline="0" dirty="0" err="1" smtClean="0"/>
              <a:t>isomers</a:t>
            </a:r>
            <a:endParaRPr lang="da-DK" baseline="0" dirty="0" smtClean="0"/>
          </a:p>
          <a:p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smtClean="0"/>
              <a:t>Double </a:t>
            </a:r>
            <a:r>
              <a:rPr lang="da-DK" baseline="0" dirty="0" err="1" smtClean="0"/>
              <a:t>bond</a:t>
            </a:r>
            <a:r>
              <a:rPr lang="da-DK" baseline="0" dirty="0" smtClean="0"/>
              <a:t> </a:t>
            </a:r>
            <a:r>
              <a:rPr lang="da-DK" baseline="0" dirty="0" smtClean="0">
                <a:sym typeface="Wingdings" panose="05000000000000000000" pitchFamily="2" charset="2"/>
              </a:rPr>
              <a:t> position  </a:t>
            </a:r>
            <a:r>
              <a:rPr lang="da-DK" baseline="0" dirty="0" err="1" smtClean="0">
                <a:sym typeface="Wingdings" panose="05000000000000000000" pitchFamily="2" charset="2"/>
              </a:rPr>
              <a:t>even</a:t>
            </a:r>
            <a:r>
              <a:rPr lang="da-DK" baseline="0" dirty="0" smtClean="0">
                <a:sym typeface="Wingdings" panose="05000000000000000000" pitchFamily="2" charset="2"/>
              </a:rPr>
              <a:t> if </a:t>
            </a:r>
            <a:r>
              <a:rPr lang="da-DK" baseline="0" dirty="0" err="1" smtClean="0">
                <a:sym typeface="Wingdings" panose="05000000000000000000" pitchFamily="2" charset="2"/>
              </a:rPr>
              <a:t>you</a:t>
            </a:r>
            <a:r>
              <a:rPr lang="da-DK" baseline="0" dirty="0" smtClean="0">
                <a:sym typeface="Wingdings" panose="05000000000000000000" pitchFamily="2" charset="2"/>
              </a:rPr>
              <a:t> </a:t>
            </a:r>
            <a:r>
              <a:rPr lang="da-DK" baseline="0" dirty="0" err="1" smtClean="0">
                <a:sym typeface="Wingdings" panose="05000000000000000000" pitchFamily="2" charset="2"/>
              </a:rPr>
              <a:t>think</a:t>
            </a:r>
            <a:r>
              <a:rPr lang="da-DK" baseline="0" dirty="0" smtClean="0">
                <a:sym typeface="Wingdings" panose="05000000000000000000" pitchFamily="2" charset="2"/>
              </a:rPr>
              <a:t> </a:t>
            </a:r>
            <a:r>
              <a:rPr lang="da-DK" baseline="0" dirty="0" err="1" smtClean="0">
                <a:sym typeface="Wingdings" panose="05000000000000000000" pitchFamily="2" charset="2"/>
              </a:rPr>
              <a:t>only</a:t>
            </a:r>
            <a:r>
              <a:rPr lang="da-DK" baseline="0" dirty="0" smtClean="0">
                <a:sym typeface="Wingdings" panose="05000000000000000000" pitchFamily="2" charset="2"/>
              </a:rPr>
              <a:t> </a:t>
            </a:r>
            <a:r>
              <a:rPr lang="da-DK" baseline="0" dirty="0" err="1" smtClean="0">
                <a:sym typeface="Wingdings" panose="05000000000000000000" pitchFamily="2" charset="2"/>
              </a:rPr>
              <a:t>one</a:t>
            </a:r>
            <a:r>
              <a:rPr lang="da-DK" baseline="0" dirty="0" smtClean="0">
                <a:sym typeface="Wingdings" panose="05000000000000000000" pitchFamily="2" charset="2"/>
              </a:rPr>
              <a:t> position </a:t>
            </a:r>
            <a:r>
              <a:rPr lang="da-DK" baseline="0" dirty="0" err="1" smtClean="0">
                <a:sym typeface="Wingdings" panose="05000000000000000000" pitchFamily="2" charset="2"/>
              </a:rPr>
              <a:t>makes</a:t>
            </a:r>
            <a:r>
              <a:rPr lang="da-DK" baseline="0" dirty="0" smtClean="0">
                <a:sym typeface="Wingdings" panose="05000000000000000000" pitchFamily="2" charset="2"/>
              </a:rPr>
              <a:t> </a:t>
            </a:r>
            <a:r>
              <a:rPr lang="da-DK" baseline="0" dirty="0" err="1" smtClean="0">
                <a:sym typeface="Wingdings" panose="05000000000000000000" pitchFamily="2" charset="2"/>
              </a:rPr>
              <a:t>sense</a:t>
            </a:r>
            <a:r>
              <a:rPr lang="da-DK" baseline="0" dirty="0" smtClean="0">
                <a:sym typeface="Wingdings" panose="05000000000000000000" pitchFamily="2" charset="2"/>
              </a:rPr>
              <a:t> </a:t>
            </a:r>
            <a:r>
              <a:rPr lang="da-DK" baseline="0" dirty="0" err="1" smtClean="0">
                <a:sym typeface="Wingdings" panose="05000000000000000000" pitchFamily="2" charset="2"/>
              </a:rPr>
              <a:t>biologically</a:t>
            </a:r>
            <a:endParaRPr lang="da-DK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8498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Additional reading material, links to my website.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991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Where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in</a:t>
            </a:r>
            <a:r>
              <a:rPr lang="da-DK" baseline="0" dirty="0"/>
              <a:t> the pipeline</a:t>
            </a:r>
          </a:p>
          <a:p>
            <a:r>
              <a:rPr lang="da-DK" baseline="0" dirty="0" err="1"/>
              <a:t>Why</a:t>
            </a:r>
            <a:r>
              <a:rPr lang="da-DK" baseline="0" dirty="0"/>
              <a:t> ID </a:t>
            </a:r>
            <a:r>
              <a:rPr lang="da-DK" baseline="0" dirty="0" err="1" smtClean="0"/>
              <a:t>important</a:t>
            </a:r>
            <a:endParaRPr lang="da-DK" baseline="0" dirty="0" smtClean="0"/>
          </a:p>
          <a:p>
            <a:endParaRPr lang="da-DK" baseline="0" dirty="0" smtClean="0"/>
          </a:p>
          <a:p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smtClean="0"/>
              <a:t>ID and inter </a:t>
            </a:r>
            <a:r>
              <a:rPr lang="da-DK" baseline="0" dirty="0" err="1" smtClean="0"/>
              <a:t>together</a:t>
            </a:r>
            <a:r>
              <a:rPr lang="da-DK" baseline="0" dirty="0" smtClean="0"/>
              <a:t>.</a:t>
            </a:r>
          </a:p>
          <a:p>
            <a:r>
              <a:rPr lang="da-DK" baseline="0" dirty="0" err="1" smtClean="0"/>
              <a:t>That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because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very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much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tied</a:t>
            </a:r>
            <a:r>
              <a:rPr lang="da-DK" baseline="0" dirty="0" smtClean="0"/>
              <a:t> in to </a:t>
            </a:r>
            <a:r>
              <a:rPr lang="da-DK" baseline="0" dirty="0" err="1" smtClean="0"/>
              <a:t>each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other</a:t>
            </a:r>
            <a:endParaRPr lang="da-DK" baseline="0" dirty="0" smtClean="0"/>
          </a:p>
          <a:p>
            <a:r>
              <a:rPr lang="da-DK" baseline="0" dirty="0" err="1" smtClean="0"/>
              <a:t>Therefore</a:t>
            </a:r>
            <a:r>
              <a:rPr lang="da-DK" baseline="0" dirty="0" smtClean="0"/>
              <a:t> I </a:t>
            </a:r>
            <a:r>
              <a:rPr lang="da-DK" baseline="0" dirty="0" err="1" smtClean="0"/>
              <a:t>think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everybody</a:t>
            </a:r>
            <a:r>
              <a:rPr lang="da-DK" baseline="0" dirty="0" smtClean="0"/>
              <a:t> - </a:t>
            </a:r>
            <a:r>
              <a:rPr lang="da-DK" baseline="0" dirty="0" err="1" smtClean="0"/>
              <a:t>even</a:t>
            </a:r>
            <a:r>
              <a:rPr lang="da-DK" baseline="0" dirty="0" smtClean="0"/>
              <a:t> if </a:t>
            </a:r>
            <a:r>
              <a:rPr lang="da-DK" baseline="0" dirty="0" err="1" smtClean="0"/>
              <a:t>you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working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mainly</a:t>
            </a:r>
            <a:r>
              <a:rPr lang="da-DK" baseline="0" dirty="0" smtClean="0"/>
              <a:t> on the </a:t>
            </a:r>
            <a:r>
              <a:rPr lang="da-DK" baseline="0" dirty="0" err="1" smtClean="0"/>
              <a:t>biological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aspects</a:t>
            </a:r>
            <a:r>
              <a:rPr lang="da-DK" baseline="0" dirty="0" smtClean="0"/>
              <a:t> on the </a:t>
            </a:r>
            <a:r>
              <a:rPr lang="da-DK" baseline="0" dirty="0" err="1" smtClean="0"/>
              <a:t>study</a:t>
            </a:r>
            <a:r>
              <a:rPr lang="da-DK" baseline="0" dirty="0" smtClean="0"/>
              <a:t> – </a:t>
            </a:r>
            <a:r>
              <a:rPr lang="da-DK" baseline="0" dirty="0" err="1" smtClean="0"/>
              <a:t>should</a:t>
            </a:r>
            <a:r>
              <a:rPr lang="da-DK" baseline="0" dirty="0" smtClean="0"/>
              <a:t> have </a:t>
            </a:r>
            <a:r>
              <a:rPr lang="da-DK" baseline="0" dirty="0" err="1" smtClean="0"/>
              <a:t>some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idea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how</a:t>
            </a:r>
            <a:r>
              <a:rPr lang="da-DK" baseline="0" dirty="0" smtClean="0"/>
              <a:t> ID is done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131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092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No </a:t>
            </a:r>
            <a:r>
              <a:rPr lang="da-DK" dirty="0" err="1"/>
              <a:t>clever</a:t>
            </a:r>
            <a:r>
              <a:rPr lang="da-DK" baseline="0" dirty="0"/>
              <a:t> </a:t>
            </a:r>
            <a:r>
              <a:rPr lang="da-DK" baseline="0" dirty="0" err="1"/>
              <a:t>reason</a:t>
            </a:r>
            <a:r>
              <a:rPr lang="da-DK" baseline="0" dirty="0"/>
              <a:t> </a:t>
            </a:r>
            <a:r>
              <a:rPr lang="da-DK" baseline="0" dirty="0" err="1"/>
              <a:t>why</a:t>
            </a:r>
            <a:r>
              <a:rPr lang="da-DK" baseline="0" dirty="0"/>
              <a:t> </a:t>
            </a:r>
            <a:r>
              <a:rPr lang="da-DK" baseline="0" dirty="0" err="1"/>
              <a:t>this</a:t>
            </a:r>
            <a:r>
              <a:rPr lang="da-DK" baseline="0" dirty="0"/>
              <a:t> is </a:t>
            </a:r>
            <a:r>
              <a:rPr lang="da-DK" baseline="0" dirty="0" err="1"/>
              <a:t>like</a:t>
            </a:r>
            <a:r>
              <a:rPr lang="da-DK" baseline="0" dirty="0"/>
              <a:t> </a:t>
            </a:r>
            <a:r>
              <a:rPr lang="da-DK" baseline="0" dirty="0" err="1" smtClean="0"/>
              <a:t>this</a:t>
            </a:r>
            <a:endParaRPr lang="da-DK" baseline="0" dirty="0" smtClean="0"/>
          </a:p>
          <a:p>
            <a:r>
              <a:rPr lang="da-DK" baseline="0" dirty="0" err="1" smtClean="0"/>
              <a:t>Consequence</a:t>
            </a:r>
            <a:r>
              <a:rPr lang="da-DK" baseline="0" dirty="0" smtClean="0"/>
              <a:t> </a:t>
            </a:r>
            <a:r>
              <a:rPr lang="da-DK" baseline="0" dirty="0"/>
              <a:t>of the </a:t>
            </a:r>
            <a:r>
              <a:rPr lang="da-DK" baseline="0" dirty="0" err="1"/>
              <a:t>number</a:t>
            </a:r>
            <a:r>
              <a:rPr lang="da-DK" baseline="0" dirty="0"/>
              <a:t> of </a:t>
            </a:r>
            <a:r>
              <a:rPr lang="da-DK" baseline="0" dirty="0" err="1"/>
              <a:t>bonds</a:t>
            </a:r>
            <a:r>
              <a:rPr lang="da-DK" baseline="0" dirty="0"/>
              <a:t> the </a:t>
            </a:r>
            <a:r>
              <a:rPr lang="da-DK" baseline="0" dirty="0" err="1"/>
              <a:t>different</a:t>
            </a:r>
            <a:r>
              <a:rPr lang="da-DK" baseline="0" dirty="0"/>
              <a:t> atoms </a:t>
            </a:r>
            <a:r>
              <a:rPr lang="da-DK" baseline="0" dirty="0" err="1"/>
              <a:t>make</a:t>
            </a:r>
            <a:r>
              <a:rPr lang="da-DK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069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pPr marL="228600" indent="-228600">
              <a:buAutoNum type="arabicParenR"/>
            </a:pPr>
            <a:r>
              <a:rPr lang="da-DK" baseline="0" dirty="0" err="1" smtClean="0"/>
              <a:t>Cannot</a:t>
            </a:r>
            <a:r>
              <a:rPr lang="da-DK" baseline="0" dirty="0" smtClean="0"/>
              <a:t> have a negative </a:t>
            </a:r>
            <a:r>
              <a:rPr lang="da-DK" baseline="0" dirty="0" err="1" smtClean="0"/>
              <a:t>number</a:t>
            </a:r>
            <a:r>
              <a:rPr lang="da-DK" baseline="0" dirty="0" smtClean="0"/>
              <a:t> of double </a:t>
            </a:r>
            <a:r>
              <a:rPr lang="da-DK" baseline="0" dirty="0" err="1" smtClean="0"/>
              <a:t>bonds</a:t>
            </a:r>
            <a:endParaRPr lang="da-DK" baseline="0" dirty="0" smtClean="0"/>
          </a:p>
          <a:p>
            <a:pPr marL="228600" indent="-228600">
              <a:buAutoNum type="arabicParenR"/>
            </a:pPr>
            <a:r>
              <a:rPr lang="da-DK" baseline="0" dirty="0" err="1" smtClean="0"/>
              <a:t>Cannot</a:t>
            </a:r>
            <a:r>
              <a:rPr lang="da-DK" baseline="0" dirty="0" smtClean="0"/>
              <a:t> have </a:t>
            </a:r>
            <a:r>
              <a:rPr lang="da-DK" baseline="0" dirty="0" err="1" smtClean="0"/>
              <a:t>half</a:t>
            </a:r>
            <a:r>
              <a:rPr lang="da-DK" baseline="0" dirty="0" smtClean="0"/>
              <a:t> a double </a:t>
            </a:r>
            <a:r>
              <a:rPr lang="da-DK" baseline="0" dirty="0" err="1" smtClean="0"/>
              <a:t>bond</a:t>
            </a:r>
            <a:endParaRPr lang="da-DK" baseline="0" dirty="0" smtClean="0"/>
          </a:p>
          <a:p>
            <a:pPr marL="228600" indent="-228600">
              <a:buAutoNum type="arabicParenR"/>
            </a:pPr>
            <a:r>
              <a:rPr lang="da-DK" baseline="0" dirty="0" smtClean="0"/>
              <a:t>Hint of </a:t>
            </a:r>
            <a:r>
              <a:rPr lang="da-DK" baseline="0" dirty="0" err="1" smtClean="0"/>
              <a:t>benzene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240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 err="1"/>
              <a:t>Which</a:t>
            </a:r>
            <a:r>
              <a:rPr lang="da-DK" dirty="0"/>
              <a:t> </a:t>
            </a:r>
            <a:r>
              <a:rPr lang="da-DK" dirty="0" err="1"/>
              <a:t>means</a:t>
            </a:r>
            <a:r>
              <a:rPr lang="da-DK" dirty="0"/>
              <a:t> if </a:t>
            </a:r>
            <a:r>
              <a:rPr lang="da-DK" dirty="0" err="1"/>
              <a:t>we</a:t>
            </a:r>
            <a:r>
              <a:rPr lang="da-DK" dirty="0"/>
              <a:t> propose</a:t>
            </a:r>
            <a:r>
              <a:rPr lang="da-DK" baseline="0" dirty="0"/>
              <a:t> a </a:t>
            </a:r>
            <a:r>
              <a:rPr lang="da-DK" baseline="0" dirty="0" err="1"/>
              <a:t>formula</a:t>
            </a:r>
            <a:r>
              <a:rPr lang="da-DK" baseline="0" dirty="0"/>
              <a:t> for or </a:t>
            </a:r>
            <a:r>
              <a:rPr lang="da-DK" baseline="0" dirty="0" err="1"/>
              <a:t>our</a:t>
            </a:r>
            <a:r>
              <a:rPr lang="da-DK" baseline="0" dirty="0"/>
              <a:t> </a:t>
            </a:r>
            <a:r>
              <a:rPr lang="da-DK" baseline="0" dirty="0" err="1"/>
              <a:t>unknown</a:t>
            </a:r>
            <a:r>
              <a:rPr lang="da-DK" baseline="0" dirty="0"/>
              <a:t> </a:t>
            </a:r>
            <a:r>
              <a:rPr lang="da-DK" baseline="0" dirty="0" err="1"/>
              <a:t>we</a:t>
            </a:r>
            <a:r>
              <a:rPr lang="da-DK" baseline="0" dirty="0"/>
              <a:t> </a:t>
            </a:r>
            <a:r>
              <a:rPr lang="da-DK" baseline="0" dirty="0" err="1"/>
              <a:t>can</a:t>
            </a:r>
            <a:r>
              <a:rPr lang="da-DK" baseline="0" dirty="0"/>
              <a:t> check if the </a:t>
            </a:r>
            <a:r>
              <a:rPr lang="da-DK" baseline="0" dirty="0" err="1"/>
              <a:t>experimental</a:t>
            </a:r>
            <a:r>
              <a:rPr lang="da-DK" baseline="0" dirty="0"/>
              <a:t> </a:t>
            </a:r>
            <a:r>
              <a:rPr lang="da-DK" baseline="0" dirty="0" err="1"/>
              <a:t>isotopic</a:t>
            </a:r>
            <a:r>
              <a:rPr lang="da-DK" baseline="0" dirty="0"/>
              <a:t> pattern </a:t>
            </a:r>
            <a:r>
              <a:rPr lang="da-DK" baseline="0" dirty="0" err="1"/>
              <a:t>fit</a:t>
            </a:r>
            <a:r>
              <a:rPr lang="da-DK" baseline="0" dirty="0"/>
              <a:t> the </a:t>
            </a:r>
            <a:r>
              <a:rPr lang="da-DK" baseline="0" dirty="0" err="1"/>
              <a:t>theoretical</a:t>
            </a:r>
            <a:r>
              <a:rPr lang="da-DK" baseline="0" dirty="0"/>
              <a:t> pattern </a:t>
            </a:r>
            <a:r>
              <a:rPr lang="da-DK" baseline="0" dirty="0" err="1"/>
              <a:t>that</a:t>
            </a:r>
            <a:r>
              <a:rPr lang="da-DK" baseline="0" dirty="0"/>
              <a:t> </a:t>
            </a:r>
            <a:r>
              <a:rPr lang="da-DK" baseline="0" dirty="0" err="1"/>
              <a:t>we</a:t>
            </a:r>
            <a:r>
              <a:rPr lang="da-DK" baseline="0" dirty="0"/>
              <a:t> </a:t>
            </a:r>
            <a:r>
              <a:rPr lang="da-DK" baseline="0" dirty="0" err="1"/>
              <a:t>can</a:t>
            </a:r>
            <a:r>
              <a:rPr lang="da-DK" baseline="0" dirty="0"/>
              <a:t> </a:t>
            </a:r>
            <a:r>
              <a:rPr lang="da-DK" baseline="0" dirty="0" err="1"/>
              <a:t>calculate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399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So </a:t>
            </a:r>
            <a:r>
              <a:rPr lang="da-DK" dirty="0"/>
              <a:t>the last </a:t>
            </a:r>
            <a:r>
              <a:rPr lang="da-DK" dirty="0" err="1"/>
              <a:t>calculation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did </a:t>
            </a:r>
            <a:r>
              <a:rPr lang="da-DK" dirty="0" err="1"/>
              <a:t>before</a:t>
            </a:r>
            <a:r>
              <a:rPr lang="da-DK" dirty="0"/>
              <a:t> with the</a:t>
            </a:r>
            <a:r>
              <a:rPr lang="da-DK" baseline="0" dirty="0"/>
              <a:t> </a:t>
            </a:r>
            <a:r>
              <a:rPr lang="da-DK" baseline="0" dirty="0" err="1"/>
              <a:t>carbon</a:t>
            </a:r>
            <a:r>
              <a:rPr lang="da-DK" baseline="0" dirty="0"/>
              <a:t> and hydrogen isotope </a:t>
            </a:r>
            <a:r>
              <a:rPr lang="da-DK" baseline="0" dirty="0" err="1"/>
              <a:t>would</a:t>
            </a:r>
            <a:r>
              <a:rPr lang="da-DK" baseline="0" dirty="0"/>
              <a:t> </a:t>
            </a:r>
            <a:r>
              <a:rPr lang="da-DK" baseline="0" dirty="0" err="1"/>
              <a:t>actually</a:t>
            </a:r>
            <a:r>
              <a:rPr lang="da-DK" baseline="0" dirty="0"/>
              <a:t> </a:t>
            </a:r>
            <a:r>
              <a:rPr lang="da-DK" baseline="0" dirty="0" err="1"/>
              <a:t>be</a:t>
            </a:r>
            <a:r>
              <a:rPr lang="da-DK" baseline="0" dirty="0"/>
              <a:t> </a:t>
            </a:r>
            <a:r>
              <a:rPr lang="da-DK" baseline="0" dirty="0" err="1"/>
              <a:t>two</a:t>
            </a:r>
            <a:r>
              <a:rPr lang="da-DK" baseline="0" dirty="0"/>
              <a:t> </a:t>
            </a:r>
            <a:r>
              <a:rPr lang="da-DK" baseline="0" dirty="0" err="1"/>
              <a:t>different</a:t>
            </a:r>
            <a:r>
              <a:rPr lang="da-DK" baseline="0" dirty="0"/>
              <a:t> </a:t>
            </a:r>
            <a:r>
              <a:rPr lang="da-DK" baseline="0" dirty="0" err="1"/>
              <a:t>mass</a:t>
            </a:r>
            <a:r>
              <a:rPr lang="da-DK" baseline="0" dirty="0"/>
              <a:t> </a:t>
            </a:r>
            <a:r>
              <a:rPr lang="da-DK" baseline="0" dirty="0" err="1"/>
              <a:t>peaks</a:t>
            </a:r>
            <a:r>
              <a:rPr lang="da-DK" baseline="0" dirty="0"/>
              <a:t> at </a:t>
            </a:r>
            <a:r>
              <a:rPr lang="da-DK" baseline="0" dirty="0" err="1"/>
              <a:t>very</a:t>
            </a:r>
            <a:r>
              <a:rPr lang="da-DK" baseline="0" dirty="0"/>
              <a:t> </a:t>
            </a:r>
            <a:r>
              <a:rPr lang="da-DK" baseline="0" dirty="0" err="1"/>
              <a:t>slightly</a:t>
            </a:r>
            <a:r>
              <a:rPr lang="da-DK" baseline="0" dirty="0"/>
              <a:t> </a:t>
            </a:r>
            <a:r>
              <a:rPr lang="da-DK" baseline="0" dirty="0" err="1"/>
              <a:t>different</a:t>
            </a:r>
            <a:r>
              <a:rPr lang="da-DK" baseline="0" dirty="0"/>
              <a:t> </a:t>
            </a:r>
            <a:r>
              <a:rPr lang="da-DK" baseline="0" dirty="0" err="1"/>
              <a:t>mass</a:t>
            </a:r>
            <a:r>
              <a:rPr lang="da-DK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515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7 </a:t>
            </a:r>
            <a:r>
              <a:rPr lang="da-DK" dirty="0"/>
              <a:t>golden </a:t>
            </a:r>
            <a:r>
              <a:rPr lang="da-DK" dirty="0" err="1"/>
              <a:t>rules</a:t>
            </a:r>
            <a:r>
              <a:rPr lang="da-DK" dirty="0"/>
              <a:t> from Oliver </a:t>
            </a:r>
            <a:r>
              <a:rPr lang="da-DK" dirty="0" err="1"/>
              <a:t>Fiehn’s</a:t>
            </a:r>
            <a:r>
              <a:rPr lang="da-DK" dirty="0"/>
              <a:t> </a:t>
            </a:r>
            <a:r>
              <a:rPr lang="da-DK" dirty="0" err="1"/>
              <a:t>group</a:t>
            </a:r>
            <a:r>
              <a:rPr lang="da-DK" dirty="0"/>
              <a:t>. Must </a:t>
            </a:r>
            <a:r>
              <a:rPr lang="da-DK" dirty="0" err="1"/>
              <a:t>read</a:t>
            </a:r>
            <a:r>
              <a:rPr lang="da-DK" dirty="0"/>
              <a:t> </a:t>
            </a:r>
            <a:r>
              <a:rPr lang="da-DK" dirty="0" err="1"/>
              <a:t>paper</a:t>
            </a:r>
            <a:r>
              <a:rPr lang="da-DK" dirty="0" smtClean="0"/>
              <a:t>.</a:t>
            </a:r>
            <a:endParaRPr lang="da-DK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9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140148"/>
            <a:ext cx="6912768" cy="86320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680" y="3673716"/>
            <a:ext cx="1579776" cy="9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5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laceholder -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 userDrawn="1"/>
        </p:nvSpPr>
        <p:spPr bwMode="auto">
          <a:xfrm>
            <a:off x="0" y="2"/>
            <a:ext cx="9165952" cy="1007997"/>
          </a:xfrm>
          <a:prstGeom prst="rect">
            <a:avLst/>
          </a:prstGeom>
          <a:solidFill>
            <a:srgbClr val="009FD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4412" y="339502"/>
            <a:ext cx="797401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ladsholder til indhold 23"/>
          <p:cNvSpPr>
            <a:spLocks noGrp="1"/>
          </p:cNvSpPr>
          <p:nvPr>
            <p:ph sz="quarter" idx="13" hasCustomPrompt="1"/>
          </p:nvPr>
        </p:nvSpPr>
        <p:spPr>
          <a:xfrm>
            <a:off x="414412" y="1203324"/>
            <a:ext cx="7992119" cy="3240633"/>
          </a:xfrm>
          <a:noFill/>
        </p:spPr>
        <p:txBody>
          <a:bodyPr/>
          <a:lstStyle>
            <a:lvl1pPr>
              <a:buClr>
                <a:srgbClr val="009FDA"/>
              </a:buCl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Pladsholder til dato 9"/>
          <p:cNvSpPr>
            <a:spLocks noGrp="1"/>
          </p:cNvSpPr>
          <p:nvPr>
            <p:ph type="dt" sz="half" idx="2"/>
          </p:nvPr>
        </p:nvSpPr>
        <p:spPr>
          <a:xfrm>
            <a:off x="7164288" y="195486"/>
            <a:ext cx="1417761" cy="1440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GB" dirty="0"/>
          </a:p>
        </p:txBody>
      </p:sp>
      <p:sp>
        <p:nvSpPr>
          <p:cNvPr id="9" name="Pladsholder til diasnummer 12"/>
          <p:cNvSpPr>
            <a:spLocks noGrp="1"/>
          </p:cNvSpPr>
          <p:nvPr>
            <p:ph type="sldNum" sz="quarter" idx="4"/>
          </p:nvPr>
        </p:nvSpPr>
        <p:spPr>
          <a:xfrm>
            <a:off x="8582049" y="195486"/>
            <a:ext cx="288032" cy="144016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8" name="Pladsholder til sidefod 11"/>
          <p:cNvSpPr>
            <a:spLocks noGrp="1"/>
          </p:cNvSpPr>
          <p:nvPr>
            <p:ph type="ftr" sz="quarter" idx="3"/>
          </p:nvPr>
        </p:nvSpPr>
        <p:spPr>
          <a:xfrm>
            <a:off x="414412" y="4743023"/>
            <a:ext cx="5688632" cy="2769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_____________________________________________________________________________References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762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laceholder -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indhold 23"/>
          <p:cNvSpPr>
            <a:spLocks noGrp="1"/>
          </p:cNvSpPr>
          <p:nvPr>
            <p:ph sz="quarter" idx="13" hasCustomPrompt="1"/>
          </p:nvPr>
        </p:nvSpPr>
        <p:spPr>
          <a:xfrm>
            <a:off x="414412" y="1203324"/>
            <a:ext cx="7992119" cy="3240633"/>
          </a:xfrm>
        </p:spPr>
        <p:txBody>
          <a:bodyPr/>
          <a:lstStyle>
            <a:lvl1pPr>
              <a:buClr>
                <a:srgbClr val="009FDA"/>
              </a:buClr>
              <a:defRPr baseline="0"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4412" y="339502"/>
            <a:ext cx="797401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2400" baseline="0">
                <a:solidFill>
                  <a:srgbClr val="009FDA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>
              <a:defRPr/>
            </a:pP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_____________________________________________________________________________References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014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laceholder -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indhold 23"/>
          <p:cNvSpPr>
            <a:spLocks noGrp="1"/>
          </p:cNvSpPr>
          <p:nvPr>
            <p:ph sz="quarter" idx="13" hasCustomPrompt="1"/>
          </p:nvPr>
        </p:nvSpPr>
        <p:spPr>
          <a:xfrm>
            <a:off x="414412" y="1203324"/>
            <a:ext cx="7992119" cy="3240633"/>
          </a:xfrm>
        </p:spPr>
        <p:txBody>
          <a:bodyPr/>
          <a:lstStyle>
            <a:lvl1pPr>
              <a:buClr>
                <a:srgbClr val="009FDA"/>
              </a:buCl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60000"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2"/>
          </p:nvPr>
        </p:nvSpPr>
        <p:spPr>
          <a:xfrm>
            <a:off x="7164288" y="195486"/>
            <a:ext cx="1417761" cy="1440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pPr algn="r">
              <a:defRPr/>
            </a:pPr>
            <a:endParaRPr lang="en-GB" dirty="0"/>
          </a:p>
        </p:txBody>
      </p:sp>
      <p:sp>
        <p:nvSpPr>
          <p:cNvPr id="11" name="Pladsholder til diasnummer 12"/>
          <p:cNvSpPr>
            <a:spLocks noGrp="1"/>
          </p:cNvSpPr>
          <p:nvPr>
            <p:ph type="sldNum" sz="quarter" idx="4"/>
          </p:nvPr>
        </p:nvSpPr>
        <p:spPr>
          <a:xfrm>
            <a:off x="8582049" y="195486"/>
            <a:ext cx="288032" cy="144016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0">
                <a:solidFill>
                  <a:srgbClr val="82786F"/>
                </a:solidFill>
              </a:defRPr>
            </a:lvl1pPr>
          </a:lstStyle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9" name="Pladsholder til sidefod 11"/>
          <p:cNvSpPr>
            <a:spLocks noGrp="1"/>
          </p:cNvSpPr>
          <p:nvPr>
            <p:ph type="ftr" sz="quarter" idx="3"/>
          </p:nvPr>
        </p:nvSpPr>
        <p:spPr>
          <a:xfrm>
            <a:off x="414412" y="4743023"/>
            <a:ext cx="5688632" cy="2769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_____________________________________________________________________________References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56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indhold 23"/>
          <p:cNvSpPr>
            <a:spLocks noGrp="1"/>
          </p:cNvSpPr>
          <p:nvPr>
            <p:ph sz="quarter" idx="13" hasCustomPrompt="1"/>
          </p:nvPr>
        </p:nvSpPr>
        <p:spPr>
          <a:xfrm>
            <a:off x="414412" y="1203324"/>
            <a:ext cx="3869555" cy="324063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indhold 23"/>
          <p:cNvSpPr>
            <a:spLocks noGrp="1"/>
          </p:cNvSpPr>
          <p:nvPr>
            <p:ph sz="quarter" idx="14" hasCustomPrompt="1"/>
          </p:nvPr>
        </p:nvSpPr>
        <p:spPr>
          <a:xfrm>
            <a:off x="4518869" y="1203324"/>
            <a:ext cx="3869555" cy="3240633"/>
          </a:xfrm>
        </p:spPr>
        <p:txBody>
          <a:bodyPr/>
          <a:lstStyle/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4412" y="339502"/>
            <a:ext cx="742042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Pladsholder til dato 9"/>
          <p:cNvSpPr>
            <a:spLocks noGrp="1"/>
          </p:cNvSpPr>
          <p:nvPr>
            <p:ph type="dt" sz="half" idx="2"/>
          </p:nvPr>
        </p:nvSpPr>
        <p:spPr>
          <a:xfrm>
            <a:off x="7164288" y="195486"/>
            <a:ext cx="1417761" cy="1440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pPr algn="r">
              <a:defRPr/>
            </a:pPr>
            <a:endParaRPr lang="en-GB" dirty="0"/>
          </a:p>
        </p:txBody>
      </p:sp>
      <p:sp>
        <p:nvSpPr>
          <p:cNvPr id="12" name="Pladsholder til diasnummer 12"/>
          <p:cNvSpPr>
            <a:spLocks noGrp="1"/>
          </p:cNvSpPr>
          <p:nvPr>
            <p:ph type="sldNum" sz="quarter" idx="4"/>
          </p:nvPr>
        </p:nvSpPr>
        <p:spPr>
          <a:xfrm>
            <a:off x="8582049" y="195486"/>
            <a:ext cx="288032" cy="144016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0">
                <a:solidFill>
                  <a:srgbClr val="82786F"/>
                </a:solidFill>
              </a:defRPr>
            </a:lvl1pPr>
          </a:lstStyle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6" name="Pladsholder til sidefod 11"/>
          <p:cNvSpPr>
            <a:spLocks noGrp="1"/>
          </p:cNvSpPr>
          <p:nvPr>
            <p:ph type="ftr" sz="quarter" idx="3"/>
          </p:nvPr>
        </p:nvSpPr>
        <p:spPr>
          <a:xfrm>
            <a:off x="414412" y="4743023"/>
            <a:ext cx="5688632" cy="2769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_____________________________________________________________________________References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89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4412" y="339502"/>
            <a:ext cx="742042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ladsholder til indhold 23"/>
          <p:cNvSpPr>
            <a:spLocks noGrp="1"/>
          </p:cNvSpPr>
          <p:nvPr>
            <p:ph sz="quarter" idx="15" hasCustomPrompt="1"/>
          </p:nvPr>
        </p:nvSpPr>
        <p:spPr>
          <a:xfrm>
            <a:off x="5868144" y="1203324"/>
            <a:ext cx="2520280" cy="3240633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15" name="Pladsholder til indhold 23"/>
          <p:cNvSpPr>
            <a:spLocks noGrp="1"/>
          </p:cNvSpPr>
          <p:nvPr>
            <p:ph sz="quarter" idx="16" hasCustomPrompt="1"/>
          </p:nvPr>
        </p:nvSpPr>
        <p:spPr>
          <a:xfrm>
            <a:off x="3141278" y="1203324"/>
            <a:ext cx="2520280" cy="3240633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16" name="Pladsholder til indhold 23"/>
          <p:cNvSpPr>
            <a:spLocks noGrp="1"/>
          </p:cNvSpPr>
          <p:nvPr>
            <p:ph sz="quarter" idx="17" hasCustomPrompt="1"/>
          </p:nvPr>
        </p:nvSpPr>
        <p:spPr>
          <a:xfrm>
            <a:off x="414412" y="1203324"/>
            <a:ext cx="2520280" cy="3240633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2"/>
          </p:nvPr>
        </p:nvSpPr>
        <p:spPr>
          <a:xfrm>
            <a:off x="7164288" y="195486"/>
            <a:ext cx="1417761" cy="1440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pPr algn="r">
              <a:defRPr/>
            </a:pPr>
            <a:endParaRPr lang="en-GB" dirty="0"/>
          </a:p>
        </p:txBody>
      </p:sp>
      <p:sp>
        <p:nvSpPr>
          <p:cNvPr id="14" name="Pladsholder til diasnummer 12"/>
          <p:cNvSpPr>
            <a:spLocks noGrp="1"/>
          </p:cNvSpPr>
          <p:nvPr>
            <p:ph type="sldNum" sz="quarter" idx="4"/>
          </p:nvPr>
        </p:nvSpPr>
        <p:spPr>
          <a:xfrm>
            <a:off x="8582049" y="195486"/>
            <a:ext cx="288032" cy="144016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0">
                <a:solidFill>
                  <a:srgbClr val="82786F"/>
                </a:solidFill>
              </a:defRPr>
            </a:lvl1pPr>
          </a:lstStyle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9" name="Pladsholder til sidefod 11"/>
          <p:cNvSpPr>
            <a:spLocks noGrp="1"/>
          </p:cNvSpPr>
          <p:nvPr>
            <p:ph type="ftr" sz="quarter" idx="3"/>
          </p:nvPr>
        </p:nvSpPr>
        <p:spPr>
          <a:xfrm>
            <a:off x="414412" y="4743023"/>
            <a:ext cx="5688632" cy="2769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_____________________________________________________________________________References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16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4412" y="771550"/>
            <a:ext cx="7992000" cy="3600400"/>
          </a:xfrm>
        </p:spPr>
        <p:txBody>
          <a:bodyPr>
            <a:normAutofit/>
          </a:bodyPr>
          <a:lstStyle>
            <a:lvl1pPr>
              <a:defRPr sz="6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6353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Pladsholder til billede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621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2A97-1BB2-4308-B90B-3FF7D6D29590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4412" y="4881523"/>
            <a:ext cx="5688632" cy="1384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E8FB-83A5-478E-9C7F-F1F536F1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8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4412" y="123478"/>
            <a:ext cx="7325940" cy="74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412" y="1214439"/>
            <a:ext cx="7467600" cy="322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Pladsholder til sidefod 11"/>
          <p:cNvSpPr>
            <a:spLocks noGrp="1"/>
          </p:cNvSpPr>
          <p:nvPr>
            <p:ph type="ftr" sz="quarter" idx="3"/>
          </p:nvPr>
        </p:nvSpPr>
        <p:spPr>
          <a:xfrm>
            <a:off x="414412" y="4743023"/>
            <a:ext cx="5688632" cy="2769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_____________________________________________________________________________References</a:t>
            </a:r>
            <a:endParaRPr lang="en-GB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2"/>
          </p:nvPr>
        </p:nvSpPr>
        <p:spPr>
          <a:xfrm>
            <a:off x="7164288" y="195486"/>
            <a:ext cx="1417761" cy="1440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pPr algn="r">
              <a:defRPr/>
            </a:pPr>
            <a:endParaRPr lang="en-GB" dirty="0"/>
          </a:p>
        </p:txBody>
      </p:sp>
      <p:sp>
        <p:nvSpPr>
          <p:cNvPr id="11" name="Pladsholder til diasnummer 12"/>
          <p:cNvSpPr>
            <a:spLocks noGrp="1"/>
          </p:cNvSpPr>
          <p:nvPr>
            <p:ph type="sldNum" sz="quarter" idx="4"/>
          </p:nvPr>
        </p:nvSpPr>
        <p:spPr>
          <a:xfrm>
            <a:off x="8582049" y="195486"/>
            <a:ext cx="288032" cy="144016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0">
                <a:solidFill>
                  <a:srgbClr val="82786F"/>
                </a:solidFill>
              </a:defRPr>
            </a:lvl1pPr>
          </a:lstStyle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5" y="4411347"/>
            <a:ext cx="936103" cy="4646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9" r:id="rId3"/>
    <p:sldLayoutId id="2147483680" r:id="rId4"/>
    <p:sldLayoutId id="2147483681" r:id="rId5"/>
    <p:sldLayoutId id="2147483683" r:id="rId6"/>
    <p:sldLayoutId id="2147483682" r:id="rId7"/>
    <p:sldLayoutId id="2147483684" r:id="rId8"/>
    <p:sldLayoutId id="2147483685" r:id="rId9"/>
  </p:sldLayoutIdLst>
  <p:hf sldNum="0" hdr="0" ftr="0" dt="0"/>
  <p:txStyles>
    <p:titleStyle>
      <a:lvl1pPr algn="l" defTabSz="981075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1965"/>
          </a:solidFill>
          <a:latin typeface="+mj-lt"/>
          <a:ea typeface="ＭＳ Ｐゴシック" charset="0"/>
          <a:cs typeface="+mj-cs"/>
        </a:defRPr>
      </a:lvl1pPr>
      <a:lvl2pPr algn="l" defTabSz="98107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965"/>
          </a:solidFill>
          <a:latin typeface="Verdana" pitchFamily="34" charset="0"/>
          <a:ea typeface="ＭＳ Ｐゴシック" charset="0"/>
        </a:defRPr>
      </a:lvl2pPr>
      <a:lvl3pPr algn="l" defTabSz="98107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965"/>
          </a:solidFill>
          <a:latin typeface="Verdana" pitchFamily="34" charset="0"/>
          <a:ea typeface="ＭＳ Ｐゴシック" charset="0"/>
        </a:defRPr>
      </a:lvl3pPr>
      <a:lvl4pPr algn="l" defTabSz="98107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965"/>
          </a:solidFill>
          <a:latin typeface="Verdana" pitchFamily="34" charset="0"/>
          <a:ea typeface="ＭＳ Ｐゴシック" charset="0"/>
        </a:defRPr>
      </a:lvl4pPr>
      <a:lvl5pPr algn="l" defTabSz="98107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965"/>
          </a:solidFill>
          <a:latin typeface="Verdana" pitchFamily="34" charset="0"/>
          <a:ea typeface="ＭＳ Ｐゴシック" charset="0"/>
        </a:defRPr>
      </a:lvl5pPr>
      <a:lvl6pPr marL="457200" algn="l" defTabSz="98107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965"/>
          </a:solidFill>
          <a:latin typeface="Verdana" pitchFamily="34" charset="0"/>
        </a:defRPr>
      </a:lvl6pPr>
      <a:lvl7pPr marL="914400" algn="l" defTabSz="98107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965"/>
          </a:solidFill>
          <a:latin typeface="Verdana" pitchFamily="34" charset="0"/>
        </a:defRPr>
      </a:lvl7pPr>
      <a:lvl8pPr marL="1371600" algn="l" defTabSz="98107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965"/>
          </a:solidFill>
          <a:latin typeface="Verdana" pitchFamily="34" charset="0"/>
        </a:defRPr>
      </a:lvl8pPr>
      <a:lvl9pPr marL="1828800" algn="l" defTabSz="98107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965"/>
          </a:solidFill>
          <a:latin typeface="Verdana" pitchFamily="34" charset="0"/>
        </a:defRPr>
      </a:lvl9pPr>
    </p:titleStyle>
    <p:bodyStyle>
      <a:lvl1pPr marL="287338" indent="-287338" algn="l" defTabSz="981075" rtl="0" eaLnBrk="1" fontAlgn="base" hangingPunct="1">
        <a:spcBef>
          <a:spcPct val="40000"/>
        </a:spcBef>
        <a:spcAft>
          <a:spcPct val="0"/>
        </a:spcAft>
        <a:buClr>
          <a:srgbClr val="009FDA"/>
        </a:buClr>
        <a:buSzPct val="120000"/>
        <a:buFont typeface="Wingdings" charset="2"/>
        <a:buChar char="§"/>
        <a:defRPr sz="2000" b="0">
          <a:solidFill>
            <a:srgbClr val="001965"/>
          </a:solidFill>
          <a:latin typeface="+mn-lt"/>
          <a:ea typeface="ＭＳ Ｐゴシック" charset="0"/>
          <a:cs typeface="+mn-cs"/>
        </a:defRPr>
      </a:lvl1pPr>
      <a:lvl2pPr marL="738188" indent="-269875" algn="l" defTabSz="981075" rtl="0" eaLnBrk="1" fontAlgn="base" hangingPunct="1">
        <a:spcBef>
          <a:spcPct val="10000"/>
        </a:spcBef>
        <a:spcAft>
          <a:spcPct val="20000"/>
        </a:spcAft>
        <a:buClr>
          <a:srgbClr val="001965"/>
        </a:buClr>
        <a:buSzPct val="120000"/>
        <a:buFont typeface="Wingdings" charset="2"/>
        <a:buChar char="§"/>
        <a:defRPr sz="1800">
          <a:solidFill>
            <a:srgbClr val="001965"/>
          </a:solidFill>
          <a:latin typeface="+mn-lt"/>
          <a:ea typeface="ＭＳ Ｐゴシック" charset="0"/>
        </a:defRPr>
      </a:lvl2pPr>
      <a:lvl3pPr marL="1227138" indent="-274638" algn="l" defTabSz="981075" rtl="0" eaLnBrk="1" fontAlgn="base" hangingPunct="1">
        <a:spcBef>
          <a:spcPct val="10000"/>
        </a:spcBef>
        <a:spcAft>
          <a:spcPct val="20000"/>
        </a:spcAft>
        <a:buClr>
          <a:schemeClr val="accent3"/>
        </a:buClr>
        <a:buSzPct val="120000"/>
        <a:buFont typeface="Wingdings" charset="2"/>
        <a:buChar char="§"/>
        <a:defRPr sz="1600">
          <a:solidFill>
            <a:srgbClr val="001965"/>
          </a:solidFill>
          <a:latin typeface="+mn-lt"/>
          <a:ea typeface="ＭＳ Ｐゴシック" charset="0"/>
        </a:defRPr>
      </a:lvl3pPr>
      <a:lvl4pPr marL="1708150" indent="-293688" algn="l" defTabSz="981075" rtl="0" eaLnBrk="1" fontAlgn="base" hangingPunct="1">
        <a:spcBef>
          <a:spcPct val="10000"/>
        </a:spcBef>
        <a:spcAft>
          <a:spcPct val="20000"/>
        </a:spcAft>
        <a:buClr>
          <a:schemeClr val="accent4"/>
        </a:buClr>
        <a:buSzPct val="120000"/>
        <a:buFont typeface="Wingdings" charset="2"/>
        <a:buChar char="§"/>
        <a:defRPr sz="1600">
          <a:solidFill>
            <a:srgbClr val="001965"/>
          </a:solidFill>
          <a:latin typeface="+mn-lt"/>
          <a:ea typeface="ＭＳ Ｐゴシック" charset="0"/>
        </a:defRPr>
      </a:lvl4pPr>
      <a:lvl5pPr marL="2176463" indent="-303213" algn="l" defTabSz="981075" rtl="0" eaLnBrk="1" fontAlgn="base" hangingPunct="1">
        <a:spcBef>
          <a:spcPct val="10000"/>
        </a:spcBef>
        <a:spcAft>
          <a:spcPct val="20000"/>
        </a:spcAft>
        <a:buClr>
          <a:schemeClr val="accent5"/>
        </a:buClr>
        <a:buSzPct val="120000"/>
        <a:buFont typeface="Wingdings" charset="2"/>
        <a:buChar char="§"/>
        <a:defRPr sz="1600">
          <a:solidFill>
            <a:srgbClr val="001965"/>
          </a:solidFill>
          <a:latin typeface="+mn-lt"/>
          <a:ea typeface="ＭＳ Ｐゴシック" charset="0"/>
        </a:defRPr>
      </a:lvl5pPr>
      <a:lvl6pPr marL="2633663" indent="-303213" algn="l" defTabSz="981075" rtl="0" eaLnBrk="1" fontAlgn="base" hangingPunct="1">
        <a:spcBef>
          <a:spcPct val="10000"/>
        </a:spcBef>
        <a:spcAft>
          <a:spcPct val="20000"/>
        </a:spcAft>
        <a:buClr>
          <a:schemeClr val="hlink"/>
        </a:buClr>
        <a:buSzPct val="120000"/>
        <a:buChar char="•"/>
        <a:defRPr>
          <a:solidFill>
            <a:srgbClr val="001965"/>
          </a:solidFill>
          <a:latin typeface="+mn-lt"/>
        </a:defRPr>
      </a:lvl6pPr>
      <a:lvl7pPr marL="3090863" indent="-303213" algn="l" defTabSz="981075" rtl="0" eaLnBrk="1" fontAlgn="base" hangingPunct="1">
        <a:spcBef>
          <a:spcPct val="10000"/>
        </a:spcBef>
        <a:spcAft>
          <a:spcPct val="20000"/>
        </a:spcAft>
        <a:buClr>
          <a:schemeClr val="hlink"/>
        </a:buClr>
        <a:buSzPct val="120000"/>
        <a:buChar char="•"/>
        <a:defRPr>
          <a:solidFill>
            <a:srgbClr val="001965"/>
          </a:solidFill>
          <a:latin typeface="+mn-lt"/>
        </a:defRPr>
      </a:lvl7pPr>
      <a:lvl8pPr marL="3548063" indent="-303213" algn="l" defTabSz="981075" rtl="0" eaLnBrk="1" fontAlgn="base" hangingPunct="1">
        <a:spcBef>
          <a:spcPct val="10000"/>
        </a:spcBef>
        <a:spcAft>
          <a:spcPct val="20000"/>
        </a:spcAft>
        <a:buClr>
          <a:schemeClr val="hlink"/>
        </a:buClr>
        <a:buSzPct val="120000"/>
        <a:buChar char="•"/>
        <a:defRPr>
          <a:solidFill>
            <a:srgbClr val="001965"/>
          </a:solidFill>
          <a:latin typeface="+mn-lt"/>
        </a:defRPr>
      </a:lvl8pPr>
      <a:lvl9pPr marL="4005263" indent="-303213" algn="l" defTabSz="981075" rtl="0" eaLnBrk="1" fontAlgn="base" hangingPunct="1">
        <a:spcBef>
          <a:spcPct val="10000"/>
        </a:spcBef>
        <a:spcAft>
          <a:spcPct val="20000"/>
        </a:spcAft>
        <a:buClr>
          <a:schemeClr val="hlink"/>
        </a:buClr>
        <a:buSzPct val="120000"/>
        <a:buChar char="•"/>
        <a:defRPr>
          <a:solidFill>
            <a:srgbClr val="00196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tanstrup/chemhelper/tree/master/inst/extdat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ithub.com/stanstrup/chemhelper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bi.ac.uk/chebi/" TargetMode="External"/><Relationship Id="rId13" Type="http://schemas.openxmlformats.org/officeDocument/2006/relationships/image" Target="../media/image22.png"/><Relationship Id="rId3" Type="http://schemas.openxmlformats.org/officeDocument/2006/relationships/hyperlink" Target="http://hmdb.ca/" TargetMode="External"/><Relationship Id="rId7" Type="http://schemas.openxmlformats.org/officeDocument/2006/relationships/hyperlink" Target="http://phenol-explorer.eu/" TargetMode="External"/><Relationship Id="rId12" Type="http://schemas.openxmlformats.org/officeDocument/2006/relationships/hyperlink" Target="https://www.mzcloud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lipidmaps.org/data/structure/LMSDSearch.php?Mode=SetupTextOntologySearch" TargetMode="External"/><Relationship Id="rId11" Type="http://schemas.openxmlformats.org/officeDocument/2006/relationships/hyperlink" Target="http://www.massbank.jp/" TargetMode="External"/><Relationship Id="rId5" Type="http://schemas.openxmlformats.org/officeDocument/2006/relationships/hyperlink" Target="http://metlin.scripps.edu/" TargetMode="External"/><Relationship Id="rId10" Type="http://schemas.openxmlformats.org/officeDocument/2006/relationships/hyperlink" Target="http://pubchem.ncbi.nlm.nih.gov/" TargetMode="External"/><Relationship Id="rId4" Type="http://schemas.openxmlformats.org/officeDocument/2006/relationships/hyperlink" Target="http://www.mycompoundid.org/" TargetMode="External"/><Relationship Id="rId9" Type="http://schemas.openxmlformats.org/officeDocument/2006/relationships/hyperlink" Target="http://www.chemspider.com/" TargetMode="External"/><Relationship Id="rId1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32.emf"/><Relationship Id="rId18" Type="http://schemas.openxmlformats.org/officeDocument/2006/relationships/oleObject" Target="../embeddings/oleObject11.bin"/><Relationship Id="rId3" Type="http://schemas.openxmlformats.org/officeDocument/2006/relationships/notesSlide" Target="../notesSlides/notesSlide20.xml"/><Relationship Id="rId21" Type="http://schemas.openxmlformats.org/officeDocument/2006/relationships/image" Target="../media/image36.emf"/><Relationship Id="rId7" Type="http://schemas.openxmlformats.org/officeDocument/2006/relationships/image" Target="../media/image29.e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34.e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31.emf"/><Relationship Id="rId5" Type="http://schemas.openxmlformats.org/officeDocument/2006/relationships/image" Target="../media/image28.emf"/><Relationship Id="rId15" Type="http://schemas.openxmlformats.org/officeDocument/2006/relationships/image" Target="../media/image33.emf"/><Relationship Id="rId23" Type="http://schemas.openxmlformats.org/officeDocument/2006/relationships/image" Target="../media/image37.e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35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30.e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msbi.ipb-halle.de/MetFusion" TargetMode="External"/><Relationship Id="rId7" Type="http://schemas.openxmlformats.org/officeDocument/2006/relationships/hyperlink" Target="http://fiehnlab.ucdavis.edu/projects/LipidBlast" TargetMode="External"/><Relationship Id="rId2" Type="http://schemas.openxmlformats.org/officeDocument/2006/relationships/hyperlink" Target="http://msbi.ipb-halle.de/MetFrag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csi-fingerid.org/" TargetMode="External"/><Relationship Id="rId5" Type="http://schemas.openxmlformats.org/officeDocument/2006/relationships/hyperlink" Target="http://cfmid.wishartlab.com/" TargetMode="External"/><Relationship Id="rId4" Type="http://schemas.openxmlformats.org/officeDocument/2006/relationships/hyperlink" Target="http://www.emetabolomics.org/magma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predret.org/" TargetMode="External"/><Relationship Id="rId2" Type="http://schemas.openxmlformats.org/officeDocument/2006/relationships/hyperlink" Target="http://www.retentionprediction.org/" TargetMode="Externa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hyperlink" Target="http://www.chem.uoa.gr/applets/AppletMS/Appl_Ms2.html" TargetMode="External"/><Relationship Id="rId4" Type="http://schemas.openxmlformats.org/officeDocument/2006/relationships/hyperlink" Target="http://www.alchemistmatt.com/mwthelp/isotopicdistribution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1" y="1026477"/>
            <a:ext cx="8784977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9pPr>
          </a:lstStyle>
          <a:p>
            <a:r>
              <a:rPr lang="en-GB" sz="3200" b="1" kern="0" dirty="0">
                <a:solidFill>
                  <a:srgbClr val="001965"/>
                </a:solidFill>
                <a:latin typeface="Verdana"/>
                <a:cs typeface="+mj-cs"/>
              </a:rPr>
              <a:t>From features to compounds:</a:t>
            </a:r>
          </a:p>
          <a:p>
            <a:r>
              <a:rPr lang="en-GB" sz="3200" b="1" kern="0" dirty="0">
                <a:solidFill>
                  <a:schemeClr val="bg2"/>
                </a:solidFill>
                <a:latin typeface="Verdana"/>
                <a:cs typeface="+mj-cs"/>
              </a:rPr>
              <a:t>How to get started and move forward</a:t>
            </a:r>
          </a:p>
        </p:txBody>
      </p:sp>
      <p:pic>
        <p:nvPicPr>
          <p:cNvPr id="5" name="Picture 2" descr="Twitter_logo_blue.png (1139×926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94330"/>
            <a:ext cx="162938" cy="13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9511" y="2472447"/>
            <a:ext cx="87849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kern="0" dirty="0">
                <a:latin typeface="Verdana"/>
              </a:rPr>
              <a:t>27. May 2016</a:t>
            </a:r>
          </a:p>
          <a:p>
            <a:endParaRPr lang="da-DK" b="1" kern="0" dirty="0">
              <a:latin typeface="Verdana"/>
            </a:endParaRPr>
          </a:p>
          <a:p>
            <a:pPr algn="ctr"/>
            <a:endParaRPr lang="da-DK" b="1" kern="0" dirty="0">
              <a:latin typeface="Verdana"/>
            </a:endParaRPr>
          </a:p>
          <a:p>
            <a:pPr algn="ctr"/>
            <a:r>
              <a:rPr lang="da-DK" b="1" kern="0" dirty="0">
                <a:latin typeface="Verdana"/>
              </a:rPr>
              <a:t>Jan </a:t>
            </a:r>
            <a:r>
              <a:rPr lang="da-DK" b="1" kern="0" dirty="0" err="1">
                <a:latin typeface="Verdana"/>
              </a:rPr>
              <a:t>Stanstrup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0" y="4371950"/>
            <a:ext cx="2555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stanstrup@gmail.com</a:t>
            </a:r>
            <a:endParaRPr lang="en-GB" sz="1400" dirty="0"/>
          </a:p>
          <a:p>
            <a:r>
              <a:rPr lang="en-GB" sz="1400" dirty="0"/>
              <a:t>http://stanstrup.github.io</a:t>
            </a:r>
          </a:p>
          <a:p>
            <a:r>
              <a:rPr lang="en-GB" sz="1400" dirty="0"/>
              <a:t>   @</a:t>
            </a:r>
            <a:r>
              <a:rPr lang="en-GB" sz="1400" dirty="0" err="1"/>
              <a:t>JanStanstrup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9287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/>
              <a:t>Molecular formula: Isotopic </a:t>
            </a:r>
            <a:r>
              <a:rPr lang="en-US" i="1" u="sng" dirty="0"/>
              <a:t>fine</a:t>
            </a:r>
            <a:r>
              <a:rPr lang="en-US" dirty="0"/>
              <a:t> pattern</a:t>
            </a:r>
            <a:br>
              <a:rPr lang="en-US" dirty="0"/>
            </a:b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59689" t="23103" r="10653" b="56100"/>
          <a:stretch/>
        </p:blipFill>
        <p:spPr>
          <a:xfrm>
            <a:off x="33731" y="1736914"/>
            <a:ext cx="4339084" cy="18382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59405" t="22644" r="10398" b="56139"/>
          <a:stretch/>
        </p:blipFill>
        <p:spPr>
          <a:xfrm>
            <a:off x="4716016" y="1635646"/>
            <a:ext cx="4417942" cy="187541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403648" y="3939902"/>
            <a:ext cx="1549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+1 Isotope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27767" y="3939902"/>
            <a:ext cx="1540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+2 Isotope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20921" y="2901039"/>
            <a:ext cx="502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aseline="30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15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475656" y="3045055"/>
            <a:ext cx="502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aseline="30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33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79712" y="1964935"/>
            <a:ext cx="502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aseline="30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13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C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327505" y="2992792"/>
            <a:ext cx="502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aseline="30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2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H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13872" y="2043396"/>
            <a:ext cx="502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aseline="30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34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79903" y="1696648"/>
            <a:ext cx="8284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aseline="30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13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C,</a:t>
            </a:r>
            <a:r>
              <a:rPr lang="en-US" sz="1400" baseline="30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15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026969" y="2063063"/>
            <a:ext cx="8541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aseline="30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13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C,</a:t>
            </a:r>
            <a:r>
              <a:rPr lang="en-US" sz="1400" baseline="30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33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740352" y="2128696"/>
            <a:ext cx="5884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aseline="30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18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O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524328" y="2901039"/>
            <a:ext cx="7763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aseline="30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13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C, </a:t>
            </a:r>
            <a:r>
              <a:rPr lang="en-US" sz="1400" baseline="30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13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C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154882" y="2370840"/>
            <a:ext cx="153422" cy="837976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>
          <a:xfrm flipH="1">
            <a:off x="6869040" y="2011441"/>
            <a:ext cx="17178" cy="114015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>
          <a:xfrm flipH="1">
            <a:off x="7343039" y="2370840"/>
            <a:ext cx="538064" cy="77584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8583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47664" y="4876006"/>
            <a:ext cx="3744416" cy="276999"/>
          </a:xfrm>
          <a:prstGeom prst="rect">
            <a:avLst/>
          </a:prstGeom>
          <a:ln w="1905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</a:rPr>
              <a:t>http://predret.org/tools/mass-decomposition/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21"/>
          <a:stretch/>
        </p:blipFill>
        <p:spPr>
          <a:xfrm>
            <a:off x="96592" y="895028"/>
            <a:ext cx="7965909" cy="4248472"/>
          </a:xfrm>
          <a:prstGeom prst="rect">
            <a:avLst/>
          </a:prstGeom>
        </p:spPr>
      </p:pic>
      <p:sp>
        <p:nvSpPr>
          <p:cNvPr id="7" name="white overlay"/>
          <p:cNvSpPr/>
          <p:nvPr/>
        </p:nvSpPr>
        <p:spPr bwMode="auto">
          <a:xfrm>
            <a:off x="-36512" y="771550"/>
            <a:ext cx="9144000" cy="4363646"/>
          </a:xfrm>
          <a:prstGeom prst="rect">
            <a:avLst/>
          </a:prstGeom>
          <a:solidFill>
            <a:schemeClr val="bg1">
              <a:alpha val="6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rgbClr val="BFBFBF"/>
              </a:solidFill>
              <a:effectLst/>
              <a:latin typeface="Verdan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68352"/>
          <a:stretch/>
        </p:blipFill>
        <p:spPr>
          <a:xfrm>
            <a:off x="5004048" y="2427734"/>
            <a:ext cx="1620203" cy="2011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31333"/>
          <a:stretch/>
        </p:blipFill>
        <p:spPr>
          <a:xfrm>
            <a:off x="6876256" y="771550"/>
            <a:ext cx="1620203" cy="4363646"/>
          </a:xfrm>
          <a:prstGeom prst="rect">
            <a:avLst/>
          </a:prstGeom>
        </p:spPr>
      </p:pic>
      <p:pic>
        <p:nvPicPr>
          <p:cNvPr id="5123" name="mag" descr="Z:\JPZS - Jan Stanstrup\2016_EMN_webinar\lupe-magnifier-loupe-glass-magnifying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0000">
            <a:off x="6352" y="1876416"/>
            <a:ext cx="4054996" cy="410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/>
              <a:t>Molecular formula: Automatic decomposition</a:t>
            </a:r>
            <a:br>
              <a:rPr lang="en-US" dirty="0"/>
            </a:b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67744" y="4849820"/>
            <a:ext cx="47489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Kind T, </a:t>
            </a:r>
            <a:r>
              <a:rPr lang="en-US" sz="1200" dirty="0" err="1"/>
              <a:t>Fiehn</a:t>
            </a:r>
            <a:r>
              <a:rPr lang="en-US" sz="1200" dirty="0"/>
              <a:t> O. BMC Bioinformatics. 2007 Mar;8(1):105. </a:t>
            </a:r>
          </a:p>
        </p:txBody>
      </p:sp>
    </p:spTree>
    <p:extLst>
      <p:ext uri="{BB962C8B-B14F-4D97-AF65-F5344CB8AC3E}">
        <p14:creationId xmlns:p14="http://schemas.microsoft.com/office/powerpoint/2010/main" val="120720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00000"/>
            <a:ext cx="9144000" cy="540000"/>
          </a:xfrm>
        </p:spPr>
        <p:txBody>
          <a:bodyPr/>
          <a:lstStyle/>
          <a:p>
            <a:pPr algn="ctr"/>
            <a:r>
              <a:rPr lang="da-DK" dirty="0" err="1"/>
              <a:t>Finding</a:t>
            </a:r>
            <a:r>
              <a:rPr lang="da-DK" dirty="0"/>
              <a:t> the </a:t>
            </a:r>
            <a:r>
              <a:rPr lang="da-DK" dirty="0" err="1"/>
              <a:t>pseudo-molecular</a:t>
            </a:r>
            <a:r>
              <a:rPr lang="da-DK" dirty="0"/>
              <a:t> 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69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323528" y="3939902"/>
            <a:ext cx="8820472" cy="119492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arenR"/>
            </a:pPr>
            <a:r>
              <a:rPr lang="en-US" sz="1200" b="1" dirty="0"/>
              <a:t>Ionization in the ESI source. Some </a:t>
            </a:r>
            <a:r>
              <a:rPr lang="en-US" sz="1200" b="1" i="1" dirty="0"/>
              <a:t>in-source</a:t>
            </a:r>
            <a:r>
              <a:rPr lang="en-US" sz="1200" b="1" dirty="0"/>
              <a:t> fragmentation takes place (green here).</a:t>
            </a:r>
          </a:p>
          <a:p>
            <a:pPr marL="342900" indent="-342900">
              <a:buAutoNum type="arabicParenR"/>
            </a:pPr>
            <a:r>
              <a:rPr lang="en-US" sz="1200" b="1" dirty="0"/>
              <a:t>Everything passes the quadrupole</a:t>
            </a:r>
          </a:p>
          <a:p>
            <a:pPr marL="342900" indent="-342900">
              <a:buAutoNum type="arabicParenR"/>
            </a:pPr>
            <a:r>
              <a:rPr lang="en-US" sz="1200" b="1" dirty="0"/>
              <a:t>Collision cell is ”off”</a:t>
            </a:r>
          </a:p>
          <a:p>
            <a:pPr marL="342900" indent="-342900">
              <a:buAutoNum type="arabicParenR"/>
            </a:pPr>
            <a:r>
              <a:rPr lang="en-US" sz="1200" b="1" dirty="0"/>
              <a:t>TOF separates by </a:t>
            </a:r>
            <a:r>
              <a:rPr lang="en-US" sz="1200" b="1" i="1" dirty="0"/>
              <a:t>m/z</a:t>
            </a:r>
            <a:endParaRPr lang="en-US" sz="1200" i="1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0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kern="0" dirty="0"/>
              <a:t>Additional info from fragmentation: MS</a:t>
            </a:r>
            <a:r>
              <a:rPr lang="en-US" kern="0" baseline="30000" dirty="0"/>
              <a:t>1</a:t>
            </a:r>
            <a:r>
              <a:rPr lang="en-US" kern="0" dirty="0"/>
              <a:t> (Q-TOF)</a:t>
            </a:r>
          </a:p>
          <a:p>
            <a:pPr marL="360000">
              <a:tabLst>
                <a:tab pos="1797050" algn="l"/>
              </a:tabLst>
            </a:pPr>
            <a:endParaRPr lang="en-US" kern="0" baseline="30000" dirty="0"/>
          </a:p>
        </p:txBody>
      </p:sp>
      <p:pic>
        <p:nvPicPr>
          <p:cNvPr id="6146" name="Picture 2" descr="Z:\JPZS - Jan Stanstrup\2016_EMN_webinar\ESI-M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7574"/>
            <a:ext cx="8060071" cy="285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47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kern="0" dirty="0"/>
              <a:t>Finding the molecular ion: Adducts</a:t>
            </a:r>
            <a:br>
              <a:rPr lang="en-US" kern="0" dirty="0"/>
            </a:br>
            <a:endParaRPr lang="en-US" kern="0" dirty="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323527" y="987575"/>
            <a:ext cx="7550833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Usually caused by molecules being charge by combining with a charged species other than H (e.g. Na</a:t>
            </a:r>
            <a:r>
              <a:rPr lang="en-US" sz="1400" baseline="30000" dirty="0"/>
              <a:t>+</a:t>
            </a:r>
            <a:r>
              <a:rPr lang="en-US" sz="1400" dirty="0"/>
              <a:t>, K</a:t>
            </a:r>
            <a:r>
              <a:rPr lang="en-US" sz="1400" baseline="30000" dirty="0"/>
              <a:t>+</a:t>
            </a:r>
            <a:r>
              <a:rPr lang="en-US" sz="1400" dirty="0"/>
              <a:t>, Cl</a:t>
            </a:r>
            <a:r>
              <a:rPr lang="en-US" sz="1400" baseline="30000" dirty="0"/>
              <a:t>-</a:t>
            </a:r>
            <a:r>
              <a:rPr lang="en-US" sz="1400" dirty="0"/>
              <a:t>).</a:t>
            </a:r>
          </a:p>
          <a:p>
            <a:r>
              <a:rPr lang="en-US" sz="1400" dirty="0"/>
              <a:t>Neutral adducts also exist (e.g. formic acid, acetone, sodium </a:t>
            </a:r>
            <a:r>
              <a:rPr lang="en-US" sz="1400" dirty="0" err="1"/>
              <a:t>formate</a:t>
            </a:r>
            <a:r>
              <a:rPr lang="en-US" sz="1400" dirty="0"/>
              <a:t>, </a:t>
            </a:r>
            <a:r>
              <a:rPr lang="en-US" sz="1400" dirty="0" err="1"/>
              <a:t>NaCl</a:t>
            </a:r>
            <a:r>
              <a:rPr lang="en-US" sz="1400" dirty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538604"/>
            <a:ext cx="1284527" cy="13281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18895" y="2582513"/>
            <a:ext cx="489936" cy="187517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44589" y="2676271"/>
            <a:ext cx="489936" cy="187517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6480" y="4599365"/>
            <a:ext cx="714491" cy="187517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23390" y="4976521"/>
            <a:ext cx="469522" cy="187517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63863" y="4917513"/>
            <a:ext cx="551179" cy="187517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" y="2576018"/>
            <a:ext cx="3938800" cy="25815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897913" y="2582513"/>
            <a:ext cx="447842" cy="187517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97521" y="3283589"/>
            <a:ext cx="996146" cy="187517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13472" y="3981287"/>
            <a:ext cx="714491" cy="187517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84744" y="4505606"/>
            <a:ext cx="1000464" cy="187517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007121" y="4658439"/>
            <a:ext cx="721914" cy="187517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19112" y="4826638"/>
            <a:ext cx="523341" cy="187517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19112" y="4950493"/>
            <a:ext cx="618916" cy="187517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553305" y="3917209"/>
            <a:ext cx="803996" cy="318525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58475" y="4737816"/>
            <a:ext cx="815886" cy="187517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89" y="2585891"/>
            <a:ext cx="4085335" cy="256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2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80" y="699542"/>
            <a:ext cx="7315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95736" y="4299942"/>
            <a:ext cx="5673561" cy="510900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kern="0" dirty="0"/>
              <a:t>Finding the molecular ion: Adducts</a:t>
            </a:r>
            <a:br>
              <a:rPr lang="en-US" kern="0" dirty="0"/>
            </a:b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004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2" r="2775" b="8448"/>
          <a:stretch/>
        </p:blipFill>
        <p:spPr bwMode="auto">
          <a:xfrm>
            <a:off x="107504" y="1347615"/>
            <a:ext cx="860515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75924" y="1881467"/>
            <a:ext cx="822982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a-DK" sz="1200" dirty="0"/>
              <a:t>[2M-H</a:t>
            </a:r>
            <a:r>
              <a:rPr lang="da-DK" sz="1200" baseline="30000" dirty="0"/>
              <a:t>+</a:t>
            </a:r>
            <a:r>
              <a:rPr lang="da-DK" sz="1200" dirty="0"/>
              <a:t>]</a:t>
            </a:r>
            <a:r>
              <a:rPr lang="da-DK" sz="1200" baseline="30000" dirty="0"/>
              <a:t>-</a:t>
            </a:r>
            <a:endParaRPr lang="en-US" sz="12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3131840" y="2749882"/>
            <a:ext cx="1339149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a-DK" sz="1200" dirty="0"/>
              <a:t>[2M+Na</a:t>
            </a:r>
            <a:r>
              <a:rPr lang="da-DK" sz="1200" baseline="30000" dirty="0"/>
              <a:t>+</a:t>
            </a:r>
            <a:r>
              <a:rPr lang="da-DK" sz="1200" dirty="0"/>
              <a:t>-2H</a:t>
            </a:r>
            <a:r>
              <a:rPr lang="da-DK" sz="1200" baseline="30000" dirty="0"/>
              <a:t>+</a:t>
            </a:r>
            <a:r>
              <a:rPr lang="da-DK" sz="1200" dirty="0"/>
              <a:t>]</a:t>
            </a:r>
            <a:r>
              <a:rPr lang="da-DK" sz="1200" baseline="30000" dirty="0"/>
              <a:t>-</a:t>
            </a:r>
            <a:endParaRPr lang="en-US" sz="1200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3833778"/>
            <a:ext cx="822982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a-DK" sz="1200" dirty="0"/>
              <a:t>[3M-H</a:t>
            </a:r>
            <a:r>
              <a:rPr lang="da-DK" sz="1200" baseline="30000" dirty="0"/>
              <a:t>+</a:t>
            </a:r>
            <a:r>
              <a:rPr lang="da-DK" sz="1200" dirty="0"/>
              <a:t>]</a:t>
            </a:r>
            <a:r>
              <a:rPr lang="da-DK" sz="1200" baseline="30000" dirty="0"/>
              <a:t>-</a:t>
            </a:r>
            <a:endParaRPr lang="en-US" sz="1200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7308304" y="3850108"/>
            <a:ext cx="1418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[4M+Fe</a:t>
            </a:r>
            <a:r>
              <a:rPr lang="en-GB" sz="1200" baseline="30000" dirty="0"/>
              <a:t>3+</a:t>
            </a:r>
            <a:r>
              <a:rPr lang="en-GB" sz="1200" dirty="0"/>
              <a:t>-4H</a:t>
            </a:r>
            <a:r>
              <a:rPr lang="da-DK" sz="1200" baseline="30000" dirty="0"/>
              <a:t>+</a:t>
            </a:r>
            <a:r>
              <a:rPr lang="en-GB" sz="1200" dirty="0"/>
              <a:t>]</a:t>
            </a:r>
            <a:r>
              <a:rPr lang="en-GB" sz="1200" baseline="300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9632" y="2476967"/>
            <a:ext cx="1210909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a-DK" sz="1200" dirty="0" err="1"/>
              <a:t>Contaminants</a:t>
            </a:r>
            <a:endParaRPr lang="en-US" sz="1200" baseline="30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619672" y="2749882"/>
            <a:ext cx="144016" cy="9019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916088" y="2787774"/>
            <a:ext cx="351656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076056" y="3518887"/>
            <a:ext cx="1418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[4M+Fe</a:t>
            </a:r>
            <a:r>
              <a:rPr lang="en-GB" sz="1200" baseline="30000" dirty="0"/>
              <a:t>3+</a:t>
            </a:r>
            <a:r>
              <a:rPr lang="en-GB" sz="1200" dirty="0"/>
              <a:t>-4H</a:t>
            </a:r>
            <a:r>
              <a:rPr lang="da-DK" sz="1200" baseline="30000" dirty="0"/>
              <a:t>+</a:t>
            </a:r>
            <a:r>
              <a:rPr lang="en-GB" sz="1200" dirty="0"/>
              <a:t>]</a:t>
            </a:r>
            <a:r>
              <a:rPr lang="en-GB" sz="1200" baseline="30000" dirty="0"/>
              <a:t>-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775988" y="3833778"/>
            <a:ext cx="175828" cy="376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211961" y="2427734"/>
            <a:ext cx="1440159" cy="16993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716016" y="2479964"/>
            <a:ext cx="1027562" cy="17995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084168" y="2427734"/>
            <a:ext cx="398941" cy="17828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626790" y="2139314"/>
            <a:ext cx="4347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???</a:t>
            </a:r>
            <a:endParaRPr lang="en-GB" sz="1200" baseline="30000" dirty="0"/>
          </a:p>
        </p:txBody>
      </p:sp>
      <p:sp>
        <p:nvSpPr>
          <p:cNvPr id="38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kern="0" dirty="0"/>
              <a:t>Finding the molecular ion: Adducts</a:t>
            </a:r>
            <a:br>
              <a:rPr lang="en-US" kern="0" dirty="0"/>
            </a:b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3189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4" grpId="0"/>
      <p:bldP spid="10" grpId="0"/>
      <p:bldP spid="18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kern="0" dirty="0"/>
              <a:t>Finding the molecular ion:</a:t>
            </a:r>
          </a:p>
          <a:p>
            <a:pPr marL="360000">
              <a:tabLst>
                <a:tab pos="1797050" algn="l"/>
              </a:tabLst>
            </a:pPr>
            <a:r>
              <a:rPr lang="en-US" kern="0" dirty="0"/>
              <a:t>Adducts and fragments with CAMERA</a:t>
            </a:r>
          </a:p>
        </p:txBody>
      </p:sp>
      <p:sp>
        <p:nvSpPr>
          <p:cNvPr id="7" name="Rectangle 6"/>
          <p:cNvSpPr/>
          <p:nvPr/>
        </p:nvSpPr>
        <p:spPr>
          <a:xfrm>
            <a:off x="-6709" y="4731990"/>
            <a:ext cx="6810957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dirty="0"/>
              <a:t>Fragment lists @ </a:t>
            </a:r>
            <a:r>
              <a:rPr lang="da-DK" sz="1200" dirty="0">
                <a:hlinkClick r:id="rId3"/>
              </a:rPr>
              <a:t>https://github.com/stanstrup/chemhelper/tree/master/inst/extdata</a:t>
            </a:r>
            <a:endParaRPr lang="da-DK" sz="1200" dirty="0"/>
          </a:p>
          <a:p>
            <a:r>
              <a:rPr lang="en-GB" sz="1200" dirty="0"/>
              <a:t>mzmine2xcmsSet @ </a:t>
            </a:r>
            <a:r>
              <a:rPr lang="da-DK" sz="1200" dirty="0">
                <a:hlinkClick r:id="rId4"/>
              </a:rPr>
              <a:t>https://github.com/stanstrup/chemhelper</a:t>
            </a:r>
            <a:endParaRPr lang="da-DK" sz="12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152190"/>
              </p:ext>
            </p:extLst>
          </p:nvPr>
        </p:nvGraphicFramePr>
        <p:xfrm>
          <a:off x="1763688" y="915566"/>
          <a:ext cx="5332517" cy="38255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28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28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29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439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99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 err="1">
                          <a:effectLst/>
                        </a:rPr>
                        <a:t>mz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 err="1">
                          <a:effectLst/>
                        </a:rPr>
                        <a:t>rt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>
                          <a:effectLst/>
                        </a:rPr>
                        <a:t>isotopes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>
                          <a:effectLst/>
                        </a:rPr>
                        <a:t>adduct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 err="1">
                          <a:effectLst/>
                        </a:rPr>
                        <a:t>pcgroup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117.0545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1.38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878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144.1019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1.41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878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163.0604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1.35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[M+H-Leu]+ 293.148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878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276.1444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1.45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[M+H-H2O]+ 293.148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878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280.1393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1.41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[M+H-CH2]+ 293.148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878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294.1550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1.41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[M+H]+ 293.148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878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295.1582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1.41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878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119.0491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1.40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>
                          <a:effectLst/>
                        </a:rPr>
                        <a:t>[M+H-NH3-HCOOH]+ 181.074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879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123.0440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1.40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>
                          <a:effectLst/>
                        </a:rPr>
                        <a:t>[M+H-NH3-COCH2]+ 181.074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879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136.0756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1.40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[29][M]+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>
                          <a:effectLst/>
                        </a:rPr>
                        <a:t>[M+H-HCOOH]+ 181.074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879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137.0790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1.40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>
                          <a:effectLst/>
                        </a:rPr>
                        <a:t>[29][M+1]+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879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147.0441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1.40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>
                          <a:effectLst/>
                        </a:rPr>
                        <a:t>[M+H-NH3-H2O]+ 181.074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879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165.0547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1.40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>
                          <a:effectLst/>
                        </a:rPr>
                        <a:t>[65][M]+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>
                          <a:effectLst/>
                        </a:rPr>
                        <a:t>[M+H-NH3]+ 181.074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879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166.0581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1.40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[65][M+1]+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879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182.0812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1.40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[85][M]+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>
                          <a:effectLst/>
                        </a:rPr>
                        <a:t>[M+H]+ 181.074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879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183.0841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1.40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[85][M+1]+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879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184.0854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1.40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>
                          <a:effectLst/>
                        </a:rPr>
                        <a:t>[85][M+2]+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879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204.0633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1.40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[</a:t>
                      </a:r>
                      <a:r>
                        <a:rPr lang="da-DK" sz="700" b="1" u="none" strike="noStrike" dirty="0" err="1">
                          <a:effectLst/>
                        </a:rPr>
                        <a:t>M+Na</a:t>
                      </a:r>
                      <a:r>
                        <a:rPr lang="da-DK" sz="700" b="1" u="none" strike="noStrike" dirty="0">
                          <a:effectLst/>
                        </a:rPr>
                        <a:t>]+ 181.074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879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363.1554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1.40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[2M+H]+ 181.074 [4M+2H]2+ 181.074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879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120.0515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1.40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880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122.0792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1.40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881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123.0552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1.40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882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322.0772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1.40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882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348.0708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1.40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 dirty="0">
                          <a:effectLst/>
                        </a:rPr>
                        <a:t>[M+H-COCH2]+ 389.074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882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428.0367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1.34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 dirty="0">
                          <a:effectLst/>
                        </a:rPr>
                        <a:t>[M+K]+ 389.074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882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124.0448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1.40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883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126.0298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1.40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 dirty="0">
                          <a:effectLst/>
                        </a:rPr>
                        <a:t>[M+H-</a:t>
                      </a:r>
                      <a:r>
                        <a:rPr lang="da-DK" sz="700" u="none" strike="noStrike" dirty="0" err="1">
                          <a:effectLst/>
                        </a:rPr>
                        <a:t>gluc</a:t>
                      </a:r>
                      <a:r>
                        <a:rPr lang="da-DK" sz="700" u="none" strike="noStrike" dirty="0">
                          <a:effectLst/>
                        </a:rPr>
                        <a:t>-(H2O)2]+ 337.065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884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152.0097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1.40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 dirty="0">
                          <a:effectLst/>
                        </a:rPr>
                        <a:t>[M+H-NH3]+ 168.029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884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169.0357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1.40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[73][M]+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 dirty="0">
                          <a:effectLst/>
                        </a:rPr>
                        <a:t>[M+H]+ 168.029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884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170.0390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1.40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[73][M+1]+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884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171.0402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1.40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[73][M+2]+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884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185.0308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1.42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884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338.0683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1.40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[M+H]+ 337.065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884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</a:tbl>
          </a:graphicData>
        </a:graphic>
      </p:graphicFrame>
      <p:sp>
        <p:nvSpPr>
          <p:cNvPr id="13" name="white overlay"/>
          <p:cNvSpPr/>
          <p:nvPr/>
        </p:nvSpPr>
        <p:spPr bwMode="auto">
          <a:xfrm>
            <a:off x="1259632" y="3185810"/>
            <a:ext cx="6048672" cy="1627342"/>
          </a:xfrm>
          <a:prstGeom prst="rect">
            <a:avLst/>
          </a:prstGeom>
          <a:solidFill>
            <a:schemeClr val="bg1">
              <a:alpha val="6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rgbClr val="BFBFBF"/>
              </a:solidFill>
              <a:effectLst/>
              <a:latin typeface="Verdana" pitchFamily="34" charset="0"/>
            </a:endParaRPr>
          </a:p>
        </p:txBody>
      </p:sp>
      <p:sp>
        <p:nvSpPr>
          <p:cNvPr id="14" name="white overlay"/>
          <p:cNvSpPr/>
          <p:nvPr/>
        </p:nvSpPr>
        <p:spPr bwMode="auto">
          <a:xfrm>
            <a:off x="1259632" y="1047152"/>
            <a:ext cx="6084000" cy="774000"/>
          </a:xfrm>
          <a:prstGeom prst="rect">
            <a:avLst/>
          </a:prstGeom>
          <a:solidFill>
            <a:schemeClr val="bg1">
              <a:alpha val="6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rgbClr val="BFBFBF"/>
              </a:solidFill>
              <a:effectLst/>
              <a:latin typeface="Verdana" pitchFamily="34" charset="0"/>
            </a:endParaRPr>
          </a:p>
        </p:txBody>
      </p:sp>
      <p:sp>
        <p:nvSpPr>
          <p:cNvPr id="2" name="Right Brace 1"/>
          <p:cNvSpPr/>
          <p:nvPr/>
        </p:nvSpPr>
        <p:spPr bwMode="auto">
          <a:xfrm>
            <a:off x="7164288" y="1821152"/>
            <a:ext cx="360040" cy="1326662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96985" y="2211710"/>
            <a:ext cx="164701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dirty="0"/>
              <a:t>CAMERA </a:t>
            </a:r>
            <a:r>
              <a:rPr lang="da-DK" sz="1200" dirty="0" err="1"/>
              <a:t>says</a:t>
            </a:r>
            <a:r>
              <a:rPr lang="da-DK" sz="1200" dirty="0"/>
              <a:t> </a:t>
            </a:r>
            <a:r>
              <a:rPr lang="da-DK" sz="1200" dirty="0" err="1"/>
              <a:t>this</a:t>
            </a:r>
            <a:r>
              <a:rPr lang="da-DK" sz="1200" dirty="0"/>
              <a:t> </a:t>
            </a:r>
            <a:br>
              <a:rPr lang="da-DK" sz="1200" dirty="0"/>
            </a:br>
            <a:r>
              <a:rPr lang="da-DK" sz="1200" dirty="0"/>
              <a:t>is </a:t>
            </a:r>
            <a:r>
              <a:rPr lang="da-DK" sz="1200" i="1" dirty="0" err="1"/>
              <a:t>one</a:t>
            </a:r>
            <a:r>
              <a:rPr lang="da-DK" sz="1200" dirty="0"/>
              <a:t> </a:t>
            </a:r>
            <a:r>
              <a:rPr lang="da-DK" sz="1200" dirty="0" err="1"/>
              <a:t>compounds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218225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00000"/>
            <a:ext cx="9144000" cy="699742"/>
          </a:xfrm>
        </p:spPr>
        <p:txBody>
          <a:bodyPr/>
          <a:lstStyle/>
          <a:p>
            <a:pPr algn="ctr"/>
            <a:r>
              <a:rPr lang="da-DK" dirty="0" err="1"/>
              <a:t>Finding</a:t>
            </a:r>
            <a:r>
              <a:rPr lang="da-DK" dirty="0"/>
              <a:t> plausible </a:t>
            </a:r>
            <a:r>
              <a:rPr lang="da-DK" dirty="0" err="1"/>
              <a:t>compound</a:t>
            </a:r>
            <a:r>
              <a:rPr lang="da-DK" dirty="0"/>
              <a:t> </a:t>
            </a:r>
            <a:r>
              <a:rPr lang="da-DK" dirty="0" err="1"/>
              <a:t>candidates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from databases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68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7574"/>
            <a:ext cx="7527472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/>
              <a:t>Compound databases</a:t>
            </a:r>
          </a:p>
          <a:p>
            <a:r>
              <a:rPr lang="en-US" sz="1400" dirty="0"/>
              <a:t>Global</a:t>
            </a:r>
          </a:p>
          <a:p>
            <a:pPr lvl="1"/>
            <a:r>
              <a:rPr lang="en-US" sz="1200" dirty="0"/>
              <a:t>Indiscriminant selection of compounds</a:t>
            </a:r>
          </a:p>
          <a:p>
            <a:pPr lvl="1"/>
            <a:r>
              <a:rPr lang="en-US" sz="1200" dirty="0">
                <a:sym typeface="Wingdings" panose="05000000000000000000" pitchFamily="2" charset="2"/>
              </a:rPr>
              <a:t>Large (tens of millions)</a:t>
            </a:r>
          </a:p>
          <a:p>
            <a:pPr lvl="1"/>
            <a:r>
              <a:rPr lang="en-US" sz="1200" dirty="0">
                <a:sym typeface="Wingdings" panose="05000000000000000000" pitchFamily="2" charset="2"/>
              </a:rPr>
              <a:t>Contains the structure of compounds. Little other info</a:t>
            </a:r>
          </a:p>
          <a:p>
            <a:r>
              <a:rPr lang="en-US" sz="1400" dirty="0">
                <a:sym typeface="Wingdings" panose="05000000000000000000" pitchFamily="2" charset="2"/>
              </a:rPr>
              <a:t>Focused</a:t>
            </a:r>
          </a:p>
          <a:p>
            <a:pPr lvl="1"/>
            <a:r>
              <a:rPr lang="en-US" sz="1200" dirty="0">
                <a:sym typeface="Wingdings" panose="05000000000000000000" pitchFamily="2" charset="2"/>
              </a:rPr>
              <a:t>Biology specific</a:t>
            </a:r>
          </a:p>
          <a:p>
            <a:pPr lvl="1"/>
            <a:r>
              <a:rPr lang="en-US" sz="1200" dirty="0">
                <a:sym typeface="Wingdings" panose="05000000000000000000" pitchFamily="2" charset="2"/>
              </a:rPr>
              <a:t>Compound class specific</a:t>
            </a:r>
          </a:p>
          <a:p>
            <a:pPr lvl="1"/>
            <a:r>
              <a:rPr lang="en-US" sz="1200" dirty="0">
                <a:sym typeface="Wingdings" panose="05000000000000000000" pitchFamily="2" charset="2"/>
              </a:rPr>
              <a:t>Relatively small (tens of thousands)</a:t>
            </a:r>
          </a:p>
          <a:p>
            <a:pPr lvl="1"/>
            <a:r>
              <a:rPr lang="en-US" sz="1200" dirty="0">
                <a:sym typeface="Wingdings" panose="05000000000000000000" pitchFamily="2" charset="2"/>
              </a:rPr>
              <a:t>Can contain additional contextual information</a:t>
            </a:r>
          </a:p>
          <a:p>
            <a:endParaRPr lang="en-US" sz="1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400" b="1" dirty="0">
                <a:sym typeface="Wingdings" panose="05000000000000000000" pitchFamily="2" charset="2"/>
              </a:rPr>
              <a:t>Spectral databases</a:t>
            </a:r>
          </a:p>
          <a:p>
            <a:pPr marL="287338" lvl="1" indent="-287338">
              <a:spcBef>
                <a:spcPct val="40000"/>
              </a:spcBef>
              <a:spcAft>
                <a:spcPct val="0"/>
              </a:spcAft>
              <a:buClr>
                <a:srgbClr val="009FDA"/>
              </a:buClr>
            </a:pPr>
            <a:r>
              <a:rPr lang="en-US" sz="1400" dirty="0">
                <a:sym typeface="Wingdings" panose="05000000000000000000" pitchFamily="2" charset="2"/>
              </a:rPr>
              <a:t>Indiscriminant selection of compounds</a:t>
            </a:r>
          </a:p>
          <a:p>
            <a:pPr marL="287338" lvl="1" indent="-287338">
              <a:spcBef>
                <a:spcPct val="40000"/>
              </a:spcBef>
              <a:spcAft>
                <a:spcPct val="0"/>
              </a:spcAft>
              <a:buClr>
                <a:srgbClr val="009FDA"/>
              </a:buClr>
            </a:pPr>
            <a:r>
              <a:rPr lang="en-US" sz="1400" dirty="0">
                <a:sym typeface="Wingdings" panose="05000000000000000000" pitchFamily="2" charset="2"/>
              </a:rPr>
              <a:t>Relatively small (tens of thousands)</a:t>
            </a:r>
          </a:p>
          <a:p>
            <a:r>
              <a:rPr lang="en-US" sz="1400" dirty="0">
                <a:sym typeface="Wingdings" panose="05000000000000000000" pitchFamily="2" charset="2"/>
              </a:rPr>
              <a:t>Contains authentic spectra of compounds</a:t>
            </a:r>
            <a:endParaRPr lang="en-US" sz="1400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kern="0" dirty="0"/>
              <a:t>Compound and spectral databases</a:t>
            </a:r>
          </a:p>
          <a:p>
            <a:pPr marL="360000">
              <a:tabLst>
                <a:tab pos="1797050" algn="l"/>
              </a:tabLst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6867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39552" y="1059582"/>
            <a:ext cx="6840760" cy="324063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1800" dirty="0"/>
              <a:t>With this webinar we want to try something new:</a:t>
            </a:r>
          </a:p>
          <a:p>
            <a:pPr lvl="1">
              <a:spcBef>
                <a:spcPts val="1000"/>
              </a:spcBef>
            </a:pPr>
            <a:r>
              <a:rPr lang="en-US" sz="1600" dirty="0"/>
              <a:t>The target is researchers with no or little experience in compound identification.</a:t>
            </a:r>
          </a:p>
          <a:p>
            <a:pPr lvl="1">
              <a:spcBef>
                <a:spcPts val="1000"/>
              </a:spcBef>
            </a:pPr>
            <a:r>
              <a:rPr lang="en-US" sz="1600" dirty="0"/>
              <a:t>Tutorial/Course like.</a:t>
            </a:r>
          </a:p>
          <a:p>
            <a:pPr lvl="1">
              <a:spcBef>
                <a:spcPts val="1000"/>
              </a:spcBef>
            </a:pPr>
            <a:r>
              <a:rPr lang="en-US" sz="1600" dirty="0"/>
              <a:t>You won’t become an expert in 40 min and this talk doesn’t cover all nuances.</a:t>
            </a:r>
          </a:p>
          <a:p>
            <a:pPr lvl="1">
              <a:spcBef>
                <a:spcPts val="1000"/>
              </a:spcBef>
            </a:pPr>
            <a:r>
              <a:rPr lang="en-US" sz="1600" dirty="0"/>
              <a:t>Hopefully you will know how to get started.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343247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5700"/>
            <a:ext cx="8515350" cy="3867023"/>
          </a:xfrm>
        </p:spPr>
        <p:txBody>
          <a:bodyPr>
            <a:noAutofit/>
          </a:bodyPr>
          <a:lstStyle/>
          <a:p>
            <a:r>
              <a:rPr lang="en-US" sz="1300" dirty="0">
                <a:latin typeface="+mj-lt"/>
                <a:cs typeface="Calibri" panose="020F0502020204030204" pitchFamily="34" charset="0"/>
              </a:rPr>
              <a:t>HMDB (</a:t>
            </a:r>
            <a:r>
              <a:rPr lang="en-US" sz="1300" dirty="0">
                <a:latin typeface="+mj-lt"/>
                <a:cs typeface="Calibri" panose="020F0502020204030204" pitchFamily="34" charset="0"/>
                <a:hlinkClick r:id="rId3"/>
              </a:rPr>
              <a:t>hmdb.ca</a:t>
            </a:r>
            <a:r>
              <a:rPr lang="en-US" sz="1300" dirty="0">
                <a:latin typeface="+mj-lt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sz="1300" dirty="0">
                <a:latin typeface="+mj-lt"/>
                <a:cs typeface="Calibri" panose="020F0502020204030204" pitchFamily="34" charset="0"/>
              </a:rPr>
              <a:t>My compound ID (</a:t>
            </a:r>
            <a:r>
              <a:rPr lang="en-US" sz="1300" dirty="0">
                <a:latin typeface="+mj-lt"/>
                <a:cs typeface="Calibri" panose="020F0502020204030204" pitchFamily="34" charset="0"/>
                <a:hlinkClick r:id="rId4"/>
              </a:rPr>
              <a:t>www.mycompoundid.org</a:t>
            </a:r>
            <a:r>
              <a:rPr lang="en-US" sz="1300" dirty="0">
                <a:latin typeface="+mj-lt"/>
                <a:cs typeface="Calibri" panose="020F0502020204030204" pitchFamily="34" charset="0"/>
              </a:rPr>
              <a:t>)</a:t>
            </a:r>
          </a:p>
          <a:p>
            <a:r>
              <a:rPr lang="en-US" sz="1300" dirty="0">
                <a:latin typeface="+mj-lt"/>
                <a:cs typeface="Calibri" panose="020F0502020204030204" pitchFamily="34" charset="0"/>
              </a:rPr>
              <a:t>METLIN (</a:t>
            </a:r>
            <a:r>
              <a:rPr lang="en-US" sz="1300" dirty="0">
                <a:latin typeface="+mj-lt"/>
                <a:cs typeface="Calibri" panose="020F0502020204030204" pitchFamily="34" charset="0"/>
                <a:hlinkClick r:id="rId5"/>
              </a:rPr>
              <a:t>metlin.scripps.edu</a:t>
            </a:r>
            <a:r>
              <a:rPr lang="en-US" sz="1300" dirty="0">
                <a:latin typeface="+mj-lt"/>
                <a:cs typeface="Calibri" panose="020F0502020204030204" pitchFamily="34" charset="0"/>
              </a:rPr>
              <a:t>)</a:t>
            </a:r>
          </a:p>
          <a:p>
            <a:r>
              <a:rPr lang="en-US" sz="1300" dirty="0" err="1">
                <a:latin typeface="+mj-lt"/>
                <a:cs typeface="Calibri" panose="020F0502020204030204" pitchFamily="34" charset="0"/>
              </a:rPr>
              <a:t>Lipidmaps</a:t>
            </a:r>
            <a:r>
              <a:rPr lang="en-US" sz="1300" dirty="0">
                <a:latin typeface="+mj-lt"/>
                <a:cs typeface="Calibri" panose="020F0502020204030204" pitchFamily="34" charset="0"/>
              </a:rPr>
              <a:t> (</a:t>
            </a:r>
            <a:r>
              <a:rPr lang="en-US" sz="1300" dirty="0">
                <a:latin typeface="+mj-lt"/>
                <a:cs typeface="Calibri" panose="020F0502020204030204" pitchFamily="34" charset="0"/>
                <a:hlinkClick r:id="rId6"/>
              </a:rPr>
              <a:t>www.lipidmaps.org</a:t>
            </a:r>
            <a:r>
              <a:rPr lang="en-US" sz="1300" dirty="0">
                <a:latin typeface="+mj-lt"/>
                <a:cs typeface="Calibri" panose="020F0502020204030204" pitchFamily="34" charset="0"/>
              </a:rPr>
              <a:t>)</a:t>
            </a:r>
          </a:p>
          <a:p>
            <a:r>
              <a:rPr lang="en-US" sz="1300" dirty="0">
                <a:latin typeface="+mj-lt"/>
                <a:cs typeface="Calibri" panose="020F0502020204030204" pitchFamily="34" charset="0"/>
              </a:rPr>
              <a:t>Phenol-explorer (</a:t>
            </a:r>
            <a:r>
              <a:rPr lang="en-US" sz="1300" dirty="0">
                <a:latin typeface="+mj-lt"/>
                <a:cs typeface="Calibri" panose="020F0502020204030204" pitchFamily="34" charset="0"/>
                <a:hlinkClick r:id="rId7"/>
              </a:rPr>
              <a:t>phenol-explorer.eu</a:t>
            </a:r>
            <a:r>
              <a:rPr lang="en-US" sz="1300" dirty="0">
                <a:latin typeface="+mj-lt"/>
                <a:cs typeface="Calibri" panose="020F0502020204030204" pitchFamily="34" charset="0"/>
              </a:rPr>
              <a:t>)</a:t>
            </a:r>
          </a:p>
          <a:p>
            <a:r>
              <a:rPr lang="en-US" sz="1300" dirty="0" err="1">
                <a:latin typeface="+mj-lt"/>
                <a:cs typeface="Calibri" panose="020F0502020204030204" pitchFamily="34" charset="0"/>
              </a:rPr>
              <a:t>ChEBI</a:t>
            </a:r>
            <a:r>
              <a:rPr lang="en-US" sz="1300" dirty="0">
                <a:latin typeface="+mj-lt"/>
                <a:cs typeface="Calibri" panose="020F0502020204030204" pitchFamily="34" charset="0"/>
              </a:rPr>
              <a:t> (</a:t>
            </a:r>
            <a:r>
              <a:rPr lang="en-US" sz="1300" dirty="0">
                <a:latin typeface="+mj-lt"/>
                <a:cs typeface="Calibri" panose="020F0502020204030204" pitchFamily="34" charset="0"/>
                <a:hlinkClick r:id="rId8"/>
              </a:rPr>
              <a:t>www.ebi.ac.uk/</a:t>
            </a:r>
            <a:r>
              <a:rPr lang="en-US" sz="1300" dirty="0" err="1">
                <a:latin typeface="+mj-lt"/>
                <a:cs typeface="Calibri" panose="020F0502020204030204" pitchFamily="34" charset="0"/>
                <a:hlinkClick r:id="rId8"/>
              </a:rPr>
              <a:t>chebi</a:t>
            </a:r>
            <a:r>
              <a:rPr lang="en-US" sz="1300" dirty="0">
                <a:latin typeface="+mj-lt"/>
                <a:cs typeface="Calibri" panose="020F0502020204030204" pitchFamily="34" charset="0"/>
                <a:hlinkClick r:id="rId8"/>
              </a:rPr>
              <a:t>/</a:t>
            </a:r>
            <a:r>
              <a:rPr lang="en-US" sz="1300" dirty="0">
                <a:latin typeface="+mj-lt"/>
                <a:cs typeface="Calibri" panose="020F0502020204030204" pitchFamily="34" charset="0"/>
              </a:rPr>
              <a:t>)</a:t>
            </a:r>
          </a:p>
          <a:p>
            <a:endParaRPr lang="en-US" sz="1300" dirty="0">
              <a:latin typeface="+mj-lt"/>
              <a:cs typeface="Calibri" panose="020F0502020204030204" pitchFamily="34" charset="0"/>
            </a:endParaRPr>
          </a:p>
          <a:p>
            <a:r>
              <a:rPr lang="en-US" sz="1300" dirty="0" err="1">
                <a:cs typeface="Calibri" panose="020F0502020204030204" pitchFamily="34" charset="0"/>
              </a:rPr>
              <a:t>Chemspider</a:t>
            </a:r>
            <a:r>
              <a:rPr lang="en-US" sz="1300" dirty="0">
                <a:cs typeface="Calibri" panose="020F0502020204030204" pitchFamily="34" charset="0"/>
              </a:rPr>
              <a:t> (</a:t>
            </a:r>
            <a:r>
              <a:rPr lang="en-US" sz="1300" dirty="0">
                <a:cs typeface="Calibri" panose="020F0502020204030204" pitchFamily="34" charset="0"/>
                <a:hlinkClick r:id="rId9"/>
              </a:rPr>
              <a:t>www.chemspider.com</a:t>
            </a:r>
            <a:r>
              <a:rPr lang="en-US" sz="1300" dirty="0">
                <a:cs typeface="Calibri" panose="020F0502020204030204" pitchFamily="34" charset="0"/>
              </a:rPr>
              <a:t>)</a:t>
            </a:r>
          </a:p>
          <a:p>
            <a:r>
              <a:rPr lang="en-US" sz="1300" dirty="0">
                <a:cs typeface="Calibri" panose="020F0502020204030204" pitchFamily="34" charset="0"/>
              </a:rPr>
              <a:t>PubChem (</a:t>
            </a:r>
            <a:r>
              <a:rPr lang="en-US" sz="1300" dirty="0">
                <a:cs typeface="Calibri" panose="020F0502020204030204" pitchFamily="34" charset="0"/>
                <a:hlinkClick r:id="rId10"/>
              </a:rPr>
              <a:t>pubchem.ncbi.nlm.nih.gov</a:t>
            </a:r>
            <a:r>
              <a:rPr lang="en-US" sz="1300" dirty="0">
                <a:cs typeface="Calibri" panose="020F0502020204030204" pitchFamily="34" charset="0"/>
              </a:rPr>
              <a:t>)</a:t>
            </a:r>
          </a:p>
          <a:p>
            <a:endParaRPr lang="en-US" sz="1300" dirty="0" smtClean="0">
              <a:latin typeface="+mj-lt"/>
              <a:cs typeface="Calibri" panose="020F0502020204030204" pitchFamily="34" charset="0"/>
            </a:endParaRPr>
          </a:p>
          <a:p>
            <a:r>
              <a:rPr lang="en-US" sz="1300" dirty="0" err="1" smtClean="0">
                <a:latin typeface="+mj-lt"/>
                <a:cs typeface="Calibri" panose="020F0502020204030204" pitchFamily="34" charset="0"/>
              </a:rPr>
              <a:t>MassBank</a:t>
            </a:r>
            <a:r>
              <a:rPr lang="en-US" sz="130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sz="1300" dirty="0">
                <a:latin typeface="+mj-lt"/>
                <a:cs typeface="Calibri" panose="020F0502020204030204" pitchFamily="34" charset="0"/>
              </a:rPr>
              <a:t>(</a:t>
            </a:r>
            <a:r>
              <a:rPr lang="en-US" sz="1300" dirty="0">
                <a:latin typeface="+mj-lt"/>
                <a:cs typeface="Calibri" panose="020F0502020204030204" pitchFamily="34" charset="0"/>
                <a:hlinkClick r:id="rId11"/>
              </a:rPr>
              <a:t>www.massbank.jp</a:t>
            </a:r>
            <a:r>
              <a:rPr lang="en-US" sz="1300" dirty="0">
                <a:latin typeface="+mj-lt"/>
                <a:cs typeface="Calibri" panose="020F0502020204030204" pitchFamily="34" charset="0"/>
              </a:rPr>
              <a:t>)</a:t>
            </a:r>
          </a:p>
          <a:p>
            <a:r>
              <a:rPr lang="en-US" sz="1300" dirty="0" err="1">
                <a:latin typeface="+mj-lt"/>
                <a:cs typeface="Calibri" panose="020F0502020204030204" pitchFamily="34" charset="0"/>
              </a:rPr>
              <a:t>mzCloud</a:t>
            </a:r>
            <a:r>
              <a:rPr lang="en-US" sz="1300" dirty="0">
                <a:latin typeface="+mj-lt"/>
                <a:cs typeface="Calibri" panose="020F0502020204030204" pitchFamily="34" charset="0"/>
              </a:rPr>
              <a:t> (</a:t>
            </a:r>
            <a:r>
              <a:rPr lang="en-US" sz="1300" dirty="0">
                <a:latin typeface="+mj-lt"/>
                <a:cs typeface="Calibri" panose="020F0502020204030204" pitchFamily="34" charset="0"/>
                <a:hlinkClick r:id="rId12"/>
              </a:rPr>
              <a:t>https://www.mzcloud.org</a:t>
            </a:r>
            <a:r>
              <a:rPr lang="en-US" sz="1300" dirty="0">
                <a:latin typeface="+mj-lt"/>
                <a:cs typeface="Calibri" panose="020F0502020204030204" pitchFamily="34" charset="0"/>
              </a:rPr>
              <a:t>)</a:t>
            </a:r>
          </a:p>
          <a:p>
            <a:endParaRPr lang="en-US" sz="13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12" y="4725456"/>
            <a:ext cx="8279904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da-DK" sz="1100" b="1" dirty="0"/>
              <a:t>More in: </a:t>
            </a:r>
            <a:r>
              <a:rPr lang="da-DK" sz="1100" dirty="0"/>
              <a:t>Medina S et al. Trends in </a:t>
            </a:r>
            <a:r>
              <a:rPr lang="da-DK" sz="1100" dirty="0" err="1"/>
              <a:t>Analytical</a:t>
            </a:r>
            <a:r>
              <a:rPr lang="da-DK" sz="1100" dirty="0"/>
              <a:t> </a:t>
            </a:r>
            <a:r>
              <a:rPr lang="da-DK" sz="1100" dirty="0" err="1"/>
              <a:t>Chemistry</a:t>
            </a:r>
            <a:r>
              <a:rPr lang="da-DK" sz="1100" dirty="0"/>
              <a:t> The </a:t>
            </a:r>
            <a:r>
              <a:rPr lang="da-DK" sz="1100" dirty="0" err="1"/>
              <a:t>effects</a:t>
            </a:r>
            <a:r>
              <a:rPr lang="da-DK" sz="1100" dirty="0"/>
              <a:t> of the </a:t>
            </a:r>
            <a:r>
              <a:rPr lang="da-DK" sz="1100" dirty="0" err="1"/>
              <a:t>intake</a:t>
            </a:r>
            <a:r>
              <a:rPr lang="da-DK" sz="1100" dirty="0"/>
              <a:t> of plant </a:t>
            </a:r>
            <a:r>
              <a:rPr lang="da-DK" sz="1100" dirty="0" err="1"/>
              <a:t>foods</a:t>
            </a:r>
            <a:r>
              <a:rPr lang="da-DK" sz="1100" dirty="0"/>
              <a:t> on the human </a:t>
            </a:r>
            <a:r>
              <a:rPr lang="da-DK" sz="1100" dirty="0" err="1"/>
              <a:t>metabolome</a:t>
            </a:r>
            <a:r>
              <a:rPr lang="da-DK" sz="1100" dirty="0"/>
              <a:t>. Trends Anal </a:t>
            </a:r>
            <a:r>
              <a:rPr lang="da-DK" sz="1100" dirty="0" err="1"/>
              <a:t>Chem</a:t>
            </a:r>
            <a:r>
              <a:rPr lang="da-DK" sz="1100" dirty="0"/>
              <a:t>. 2013;52:88–99. http://dx.doi.org/10.1016/j.trac.2013.08.002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kern="0" dirty="0"/>
              <a:t>Compound and spectral databases</a:t>
            </a:r>
          </a:p>
          <a:p>
            <a:pPr marL="360000">
              <a:tabLst>
                <a:tab pos="1797050" algn="l"/>
              </a:tabLst>
            </a:pPr>
            <a:endParaRPr lang="en-US" kern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7" t="50967" r="36619" b="39270"/>
          <a:stretch/>
        </p:blipFill>
        <p:spPr bwMode="auto">
          <a:xfrm>
            <a:off x="7053577" y="3507854"/>
            <a:ext cx="779227" cy="61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70" t="39556" r="6987" b="52329"/>
          <a:stretch/>
        </p:blipFill>
        <p:spPr bwMode="auto">
          <a:xfrm>
            <a:off x="5312728" y="3291830"/>
            <a:ext cx="1390830" cy="50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3" t="3799" r="67827" b="89227"/>
          <a:stretch/>
        </p:blipFill>
        <p:spPr bwMode="auto">
          <a:xfrm>
            <a:off x="5188511" y="2571750"/>
            <a:ext cx="1359674" cy="43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9" t="14325" r="46038" b="79463"/>
          <a:stretch/>
        </p:blipFill>
        <p:spPr bwMode="auto">
          <a:xfrm>
            <a:off x="6911267" y="2787774"/>
            <a:ext cx="1765189" cy="38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9" t="6457" r="18721" b="81244"/>
          <a:stretch/>
        </p:blipFill>
        <p:spPr bwMode="auto">
          <a:xfrm>
            <a:off x="7554875" y="1275606"/>
            <a:ext cx="1049573" cy="77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mdb 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276" y="696841"/>
            <a:ext cx="719876" cy="48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4" t="38415" r="61833" b="49778"/>
          <a:stretch/>
        </p:blipFill>
        <p:spPr bwMode="auto">
          <a:xfrm>
            <a:off x="6139908" y="939799"/>
            <a:ext cx="1240404" cy="74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" t="53467" r="63942" b="37911"/>
          <a:stretch/>
        </p:blipFill>
        <p:spPr bwMode="auto">
          <a:xfrm>
            <a:off x="5285232" y="1995686"/>
            <a:ext cx="195106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45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00000"/>
            <a:ext cx="9144000" cy="540000"/>
          </a:xfrm>
        </p:spPr>
        <p:txBody>
          <a:bodyPr/>
          <a:lstStyle/>
          <a:p>
            <a:pPr algn="ctr"/>
            <a:r>
              <a:rPr lang="da-DK" dirty="0"/>
              <a:t>Using the fragmentation pattern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7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323528" y="3795886"/>
            <a:ext cx="8820472" cy="134761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arenR"/>
            </a:pPr>
            <a:r>
              <a:rPr lang="en-US" sz="1200" b="1" dirty="0"/>
              <a:t>Ionization in the ESI source. Some </a:t>
            </a:r>
            <a:r>
              <a:rPr lang="en-US" sz="1200" b="1" i="1" dirty="0"/>
              <a:t>in-source</a:t>
            </a:r>
            <a:r>
              <a:rPr lang="en-US" sz="1200" b="1" dirty="0"/>
              <a:t> fragmentation takes place (not shown).</a:t>
            </a:r>
          </a:p>
          <a:p>
            <a:pPr marL="342900" indent="-342900">
              <a:buAutoNum type="arabicParenR"/>
            </a:pPr>
            <a:r>
              <a:rPr lang="en-US" sz="1200" b="1" dirty="0"/>
              <a:t>Only selection ion passes the quadrupole (red). </a:t>
            </a:r>
            <a:r>
              <a:rPr lang="en-US" sz="1200" b="1" i="1" dirty="0"/>
              <a:t>Careful: Isolation window is usually 1+ Da.</a:t>
            </a:r>
          </a:p>
          <a:p>
            <a:pPr lvl="1"/>
            <a:r>
              <a:rPr lang="da-DK" sz="1200" dirty="0" err="1"/>
              <a:t>MS</a:t>
            </a:r>
            <a:r>
              <a:rPr lang="da-DK" sz="1200" baseline="30000" dirty="0" err="1"/>
              <a:t>n</a:t>
            </a:r>
            <a:r>
              <a:rPr lang="da-DK" sz="1200" dirty="0" err="1"/>
              <a:t>-like</a:t>
            </a:r>
            <a:r>
              <a:rPr lang="da-DK" sz="1200" dirty="0"/>
              <a:t> </a:t>
            </a:r>
            <a:r>
              <a:rPr lang="da-DK" sz="1200" dirty="0" err="1"/>
              <a:t>spectra</a:t>
            </a:r>
            <a:r>
              <a:rPr lang="da-DK" sz="1200" dirty="0"/>
              <a:t> by </a:t>
            </a:r>
            <a:r>
              <a:rPr lang="da-DK" sz="1200" dirty="0" err="1"/>
              <a:t>fragmenting</a:t>
            </a:r>
            <a:r>
              <a:rPr lang="da-DK" sz="1200" dirty="0"/>
              <a:t> a </a:t>
            </a:r>
            <a:r>
              <a:rPr lang="da-DK" sz="1200" dirty="0" err="1"/>
              <a:t>known</a:t>
            </a:r>
            <a:r>
              <a:rPr lang="da-DK" sz="1200" dirty="0"/>
              <a:t> fragment </a:t>
            </a:r>
            <a:r>
              <a:rPr lang="da-DK" sz="1200" i="1" dirty="0"/>
              <a:t>(in-source</a:t>
            </a:r>
            <a:r>
              <a:rPr lang="da-DK" sz="1200" dirty="0"/>
              <a:t> fragmentation)</a:t>
            </a:r>
            <a:endParaRPr lang="en-US" sz="1200" b="1" i="1" dirty="0"/>
          </a:p>
          <a:p>
            <a:pPr marL="342900" indent="-342900">
              <a:buAutoNum type="arabicParenR"/>
            </a:pPr>
            <a:r>
              <a:rPr lang="en-US" sz="1200" b="1" dirty="0"/>
              <a:t>Fragmentation in the collision cell</a:t>
            </a:r>
          </a:p>
          <a:p>
            <a:pPr marL="342900" indent="-342900">
              <a:buAutoNum type="arabicParenR"/>
            </a:pPr>
            <a:r>
              <a:rPr lang="en-US" sz="1200" b="1" dirty="0"/>
              <a:t>TOF separates by </a:t>
            </a:r>
            <a:r>
              <a:rPr lang="en-US" sz="1200" b="1" i="1" dirty="0"/>
              <a:t>m/z</a:t>
            </a:r>
            <a:endParaRPr lang="en-US" sz="1200" i="1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0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kern="0" dirty="0"/>
              <a:t>Additional info from fragmentation: MS</a:t>
            </a:r>
            <a:r>
              <a:rPr lang="en-US" kern="0" baseline="30000" dirty="0"/>
              <a:t>2</a:t>
            </a:r>
            <a:r>
              <a:rPr lang="en-US" kern="0" dirty="0"/>
              <a:t> (Q-TOF)</a:t>
            </a:r>
          </a:p>
          <a:p>
            <a:pPr marL="360000">
              <a:tabLst>
                <a:tab pos="1797050" algn="l"/>
              </a:tabLst>
            </a:pPr>
            <a:endParaRPr lang="en-US" kern="0" baseline="30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915566"/>
            <a:ext cx="8060070" cy="285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4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kern="0" dirty="0"/>
              <a:t>Interpreting fragmentation data: The manual way</a:t>
            </a:r>
          </a:p>
          <a:p>
            <a:pPr marL="360000">
              <a:tabLst>
                <a:tab pos="1797050" algn="l"/>
              </a:tabLst>
            </a:pPr>
            <a:endParaRPr lang="en-US" kern="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322" t="8050" r="3257" b="11458"/>
          <a:stretch/>
        </p:blipFill>
        <p:spPr>
          <a:xfrm>
            <a:off x="611560" y="1059582"/>
            <a:ext cx="7305126" cy="405624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6855244" y="3711332"/>
            <a:ext cx="618738" cy="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90525" y="3395904"/>
            <a:ext cx="489558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a-DK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-H</a:t>
            </a:r>
            <a:r>
              <a:rPr lang="da-DK" sz="1400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a-DK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en-US" sz="1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2200" y="2255459"/>
            <a:ext cx="547266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a-DK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-CH</a:t>
            </a:r>
            <a:r>
              <a:rPr lang="da-DK" sz="1400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da-DK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sz="1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5859882" y="2539990"/>
            <a:ext cx="1614098" cy="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319764" y="2404361"/>
            <a:ext cx="1540119" cy="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19272" y="2139702"/>
            <a:ext cx="757515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a-DK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-HCOOH</a:t>
            </a:r>
            <a:endParaRPr lang="en-US" sz="1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46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kern="0" dirty="0"/>
              <a:t>Interpreting fragmentation data: The manual way</a:t>
            </a:r>
          </a:p>
          <a:p>
            <a:pPr marL="360000">
              <a:tabLst>
                <a:tab pos="1797050" algn="l"/>
              </a:tabLst>
            </a:pP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7" t="18005" r="51067" b="2348"/>
          <a:stretch/>
        </p:blipFill>
        <p:spPr>
          <a:xfrm>
            <a:off x="3564795" y="937273"/>
            <a:ext cx="4247565" cy="42062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4702373"/>
            <a:ext cx="3203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Keller BO, Sui J, Young AB, </a:t>
            </a:r>
            <a:r>
              <a:rPr lang="en-US" sz="1200" dirty="0" err="1"/>
              <a:t>Whittal</a:t>
            </a:r>
            <a:r>
              <a:rPr lang="en-US" sz="1200" dirty="0"/>
              <a:t> RM. Anal </a:t>
            </a:r>
            <a:r>
              <a:rPr lang="en-US" sz="1200" dirty="0" err="1"/>
              <a:t>Chim</a:t>
            </a:r>
            <a:r>
              <a:rPr lang="en-US" sz="1200" dirty="0"/>
              <a:t> </a:t>
            </a:r>
            <a:r>
              <a:rPr lang="en-US" sz="1200" dirty="0" err="1"/>
              <a:t>Acta</a:t>
            </a:r>
            <a:r>
              <a:rPr lang="en-US" sz="1200" dirty="0"/>
              <a:t>. 2008;627(1):71–81.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025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kern="0" dirty="0"/>
              <a:t>Interpreting fragmentation data: The manual way</a:t>
            </a:r>
          </a:p>
          <a:p>
            <a:pPr marL="360000">
              <a:tabLst>
                <a:tab pos="1797050" algn="l"/>
              </a:tabLst>
            </a:pPr>
            <a:endParaRPr lang="en-US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0645" t="15448" r="32646" b="7055"/>
          <a:stretch/>
        </p:blipFill>
        <p:spPr>
          <a:xfrm>
            <a:off x="3563888" y="987574"/>
            <a:ext cx="2864537" cy="41559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36512" y="4520252"/>
            <a:ext cx="3024336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1200" dirty="0" err="1"/>
              <a:t>Pretsch</a:t>
            </a:r>
            <a:r>
              <a:rPr lang="en-US" sz="1200" dirty="0"/>
              <a:t>, </a:t>
            </a:r>
            <a:r>
              <a:rPr lang="en-US" sz="1200" dirty="0" err="1"/>
              <a:t>Buļhlmann</a:t>
            </a:r>
            <a:r>
              <a:rPr lang="en-US" sz="1200" dirty="0"/>
              <a:t> &amp; </a:t>
            </a:r>
            <a:r>
              <a:rPr lang="en-US" sz="1200" dirty="0" err="1"/>
              <a:t>Badertscher</a:t>
            </a:r>
            <a:r>
              <a:rPr lang="en-US" sz="1200" dirty="0"/>
              <a:t>. Structure Determination of Organic Compounds: Tables of Spectral Data.</a:t>
            </a:r>
          </a:p>
        </p:txBody>
      </p:sp>
    </p:spTree>
    <p:extLst>
      <p:ext uri="{BB962C8B-B14F-4D97-AF65-F5344CB8AC3E}">
        <p14:creationId xmlns:p14="http://schemas.microsoft.com/office/powerpoint/2010/main" val="392794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kern="0" dirty="0"/>
              <a:t>Interpreting fragmentation data: The manual way</a:t>
            </a:r>
          </a:p>
          <a:p>
            <a:pPr marL="360000">
              <a:tabLst>
                <a:tab pos="1797050" algn="l"/>
              </a:tabLst>
            </a:pPr>
            <a:endParaRPr lang="en-US" kern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322" t="8050" r="3257" b="11415"/>
          <a:stretch/>
        </p:blipFill>
        <p:spPr>
          <a:xfrm>
            <a:off x="611560" y="1059582"/>
            <a:ext cx="7304377" cy="405796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6854604" y="3598156"/>
            <a:ext cx="618674" cy="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90754" y="3291830"/>
            <a:ext cx="489558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a-DK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-H</a:t>
            </a:r>
            <a:r>
              <a:rPr lang="da-DK" sz="1400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a-DK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en-US" sz="1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49640" y="2139702"/>
            <a:ext cx="547266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a-DK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-CH</a:t>
            </a:r>
            <a:r>
              <a:rPr lang="da-DK" sz="1400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da-DK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sz="1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859344" y="2426933"/>
            <a:ext cx="1613933" cy="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319384" y="2291318"/>
            <a:ext cx="1539961" cy="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50625" y="2026687"/>
            <a:ext cx="757515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a-DK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-HCOOH</a:t>
            </a:r>
            <a:endParaRPr lang="en-US" sz="1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62912" y="1305339"/>
            <a:ext cx="915956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400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400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en-US" sz="1400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934090" y="3727217"/>
            <a:ext cx="577207" cy="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34090" y="3727217"/>
            <a:ext cx="486352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a-DK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-NH</a:t>
            </a:r>
            <a:r>
              <a:rPr lang="da-DK" sz="1400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1400" b="1" baseline="-25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511297" y="1776057"/>
            <a:ext cx="3961980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029484" y="1385520"/>
            <a:ext cx="702756" cy="68217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400" b="1" baseline="-25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400" b="1" baseline="-25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</a:p>
          <a:p>
            <a:pPr>
              <a:lnSpc>
                <a:spcPct val="150000"/>
              </a:lnSpc>
            </a:pPr>
            <a:r>
              <a:rPr lang="da-DK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DBE = 6</a:t>
            </a:r>
            <a:endParaRPr lang="en-US" sz="1400" b="1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42957" y="1315438"/>
            <a:ext cx="1285032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Methionine!</a:t>
            </a:r>
            <a:endParaRPr lang="en-US" sz="1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979712" y="2911728"/>
            <a:ext cx="1539961" cy="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10953" y="2647097"/>
            <a:ext cx="757515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a-DK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-HCOOH</a:t>
            </a:r>
            <a:endParaRPr lang="en-US" sz="1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26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8" grpId="0"/>
      <p:bldP spid="29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kern="0" dirty="0"/>
              <a:t>Interpreting fragmentation data: The manual way</a:t>
            </a:r>
          </a:p>
          <a:p>
            <a:pPr marL="360000">
              <a:tabLst>
                <a:tab pos="1797050" algn="l"/>
              </a:tabLst>
            </a:pPr>
            <a:r>
              <a:rPr lang="en-US" kern="0" dirty="0"/>
              <a:t>– the good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637447"/>
              </p:ext>
            </p:extLst>
          </p:nvPr>
        </p:nvGraphicFramePr>
        <p:xfrm>
          <a:off x="3662219" y="2520749"/>
          <a:ext cx="1664514" cy="790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0" name="CS ChemDraw Drawing" r:id="rId4" imgW="3352465" imgH="1592082" progId="ChemDraw.Document.6.0">
                  <p:embed/>
                </p:oleObj>
              </mc:Choice>
              <mc:Fallback>
                <p:oleObj name="CS ChemDraw Drawing" r:id="rId4" imgW="3352465" imgH="159208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62219" y="2520749"/>
                        <a:ext cx="1664514" cy="79047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  <a:alpha val="20000"/>
                        </a:schemeClr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848786"/>
              </p:ext>
            </p:extLst>
          </p:nvPr>
        </p:nvGraphicFramePr>
        <p:xfrm>
          <a:off x="1475656" y="3262188"/>
          <a:ext cx="1664514" cy="767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1" name="CS ChemDraw Drawing" r:id="rId6" imgW="3352465" imgH="1544998" progId="ChemDraw.Document.6.0">
                  <p:embed/>
                </p:oleObj>
              </mc:Choice>
              <mc:Fallback>
                <p:oleObj name="CS ChemDraw Drawing" r:id="rId6" imgW="3352465" imgH="154499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5656" y="3262188"/>
                        <a:ext cx="1664514" cy="767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503440"/>
              </p:ext>
            </p:extLst>
          </p:nvPr>
        </p:nvGraphicFramePr>
        <p:xfrm>
          <a:off x="1475656" y="4412095"/>
          <a:ext cx="1664514" cy="751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2" name="CS ChemDraw Drawing" r:id="rId8" imgW="3352465" imgH="1514475" progId="ChemDraw.Document.6.0">
                  <p:embed/>
                </p:oleObj>
              </mc:Choice>
              <mc:Fallback>
                <p:oleObj name="CS ChemDraw Drawing" r:id="rId8" imgW="3352465" imgH="15144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75656" y="4412095"/>
                        <a:ext cx="1664514" cy="751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69128"/>
              </p:ext>
            </p:extLst>
          </p:nvPr>
        </p:nvGraphicFramePr>
        <p:xfrm>
          <a:off x="5848782" y="3238005"/>
          <a:ext cx="1336899" cy="791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3" name="CS ChemDraw Drawing" r:id="rId10" imgW="2692623" imgH="1593706" progId="ChemDraw.Document.6.0">
                  <p:embed/>
                </p:oleObj>
              </mc:Choice>
              <mc:Fallback>
                <p:oleObj name="CS ChemDraw Drawing" r:id="rId10" imgW="2692623" imgH="159370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48782" y="3238005"/>
                        <a:ext cx="1336899" cy="791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376738"/>
              </p:ext>
            </p:extLst>
          </p:nvPr>
        </p:nvGraphicFramePr>
        <p:xfrm>
          <a:off x="5848782" y="4412095"/>
          <a:ext cx="1336899" cy="751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4" name="CS ChemDraw Drawing" r:id="rId12" imgW="2692623" imgH="1514475" progId="ChemDraw.Document.6.0">
                  <p:embed/>
                </p:oleObj>
              </mc:Choice>
              <mc:Fallback>
                <p:oleObj name="CS ChemDraw Drawing" r:id="rId12" imgW="2692623" imgH="15144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48782" y="4412095"/>
                        <a:ext cx="1336899" cy="751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/>
          <p:cNvCxnSpPr/>
          <p:nvPr/>
        </p:nvCxnSpPr>
        <p:spPr>
          <a:xfrm flipH="1">
            <a:off x="2689083" y="2879382"/>
            <a:ext cx="853845" cy="4382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467269" y="2879382"/>
            <a:ext cx="853845" cy="4382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699792" y="2858798"/>
            <a:ext cx="582381" cy="289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-H</a:t>
            </a:r>
            <a:r>
              <a:rPr lang="da-DK" sz="1200" baseline="-25000" dirty="0"/>
              <a:t>2</a:t>
            </a:r>
            <a:r>
              <a:rPr lang="da-DK" sz="1200" dirty="0"/>
              <a:t>O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5812487" y="2826285"/>
            <a:ext cx="677716" cy="289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-CH</a:t>
            </a:r>
            <a:r>
              <a:rPr lang="da-DK" sz="1200" baseline="-25000" dirty="0"/>
              <a:t>4</a:t>
            </a:r>
            <a:r>
              <a:rPr lang="da-DK" sz="1200" dirty="0"/>
              <a:t>S</a:t>
            </a:r>
            <a:endParaRPr lang="en-US" sz="12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314284" y="4051438"/>
            <a:ext cx="0" cy="3606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338885" y="4096773"/>
            <a:ext cx="505444" cy="289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-CO</a:t>
            </a:r>
            <a:endParaRPr lang="en-US" sz="12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338291" y="4051438"/>
            <a:ext cx="0" cy="3606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362892" y="4096773"/>
            <a:ext cx="873404" cy="289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-HCOOH</a:t>
            </a:r>
            <a:endParaRPr lang="en-US" sz="1200" dirty="0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140296"/>
              </p:ext>
            </p:extLst>
          </p:nvPr>
        </p:nvGraphicFramePr>
        <p:xfrm>
          <a:off x="4083627" y="3752163"/>
          <a:ext cx="821697" cy="701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5" name="CS ChemDraw Drawing" r:id="rId14" imgW="1654964" imgH="1413813" progId="ChemDraw.Document.6.0">
                  <p:embed/>
                </p:oleObj>
              </mc:Choice>
              <mc:Fallback>
                <p:oleObj name="CS ChemDraw Drawing" r:id="rId14" imgW="1654964" imgH="141381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083627" y="3752163"/>
                        <a:ext cx="821697" cy="701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Arrow Connector 41"/>
          <p:cNvCxnSpPr/>
          <p:nvPr/>
        </p:nvCxnSpPr>
        <p:spPr>
          <a:xfrm>
            <a:off x="4409603" y="3353514"/>
            <a:ext cx="0" cy="3606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4873464" y="3591071"/>
            <a:ext cx="874661" cy="3316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225665" y="3591071"/>
            <a:ext cx="874661" cy="3316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3225665" y="4474948"/>
            <a:ext cx="757088" cy="3131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4991038" y="4474948"/>
            <a:ext cx="757088" cy="3131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112622"/>
              </p:ext>
            </p:extLst>
          </p:nvPr>
        </p:nvGraphicFramePr>
        <p:xfrm>
          <a:off x="3894817" y="1251085"/>
          <a:ext cx="1029574" cy="738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6" name="CS ChemDraw Drawing" r:id="rId16" imgW="2073645" imgH="1486874" progId="ChemDraw.Document.6.0">
                  <p:embed/>
                </p:oleObj>
              </mc:Choice>
              <mc:Fallback>
                <p:oleObj name="CS ChemDraw Drawing" r:id="rId16" imgW="2073645" imgH="148687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894817" y="1251085"/>
                        <a:ext cx="1029574" cy="738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Straight Arrow Connector 47"/>
          <p:cNvCxnSpPr/>
          <p:nvPr/>
        </p:nvCxnSpPr>
        <p:spPr>
          <a:xfrm flipV="1">
            <a:off x="4336848" y="2062886"/>
            <a:ext cx="0" cy="3559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383351" y="2143872"/>
            <a:ext cx="1280836" cy="289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-</a:t>
            </a:r>
            <a:r>
              <a:rPr lang="da-DK" sz="1200" dirty="0" err="1"/>
              <a:t>phenylacetyl</a:t>
            </a:r>
            <a:endParaRPr lang="en-US" sz="1200" dirty="0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334409"/>
              </p:ext>
            </p:extLst>
          </p:nvPr>
        </p:nvGraphicFramePr>
        <p:xfrm>
          <a:off x="1817438" y="888736"/>
          <a:ext cx="946422" cy="724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7" name="CS ChemDraw Drawing" r:id="rId18" imgW="1906172" imgH="1459598" progId="ChemDraw.Document.6.0">
                  <p:embed/>
                </p:oleObj>
              </mc:Choice>
              <mc:Fallback>
                <p:oleObj name="CS ChemDraw Drawing" r:id="rId18" imgW="1906172" imgH="145959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817438" y="888736"/>
                        <a:ext cx="946422" cy="724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761515"/>
              </p:ext>
            </p:extLst>
          </p:nvPr>
        </p:nvGraphicFramePr>
        <p:xfrm>
          <a:off x="1817438" y="2008756"/>
          <a:ext cx="946422" cy="448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8" name="CS ChemDraw Drawing" r:id="rId20" imgW="1906172" imgH="903360" progId="ChemDraw.Document.6.0">
                  <p:embed/>
                </p:oleObj>
              </mc:Choice>
              <mc:Fallback>
                <p:oleObj name="CS ChemDraw Drawing" r:id="rId20" imgW="1906172" imgH="9033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817438" y="2008756"/>
                        <a:ext cx="946422" cy="448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Straight Arrow Connector 51"/>
          <p:cNvCxnSpPr/>
          <p:nvPr/>
        </p:nvCxnSpPr>
        <p:spPr>
          <a:xfrm flipH="1" flipV="1">
            <a:off x="2797652" y="1251084"/>
            <a:ext cx="948871" cy="2857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2797652" y="1709273"/>
            <a:ext cx="959637" cy="3536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920260" y="1367103"/>
            <a:ext cx="575691" cy="289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-NH</a:t>
            </a:r>
            <a:r>
              <a:rPr lang="da-DK" sz="1200" baseline="-25000" dirty="0"/>
              <a:t>3</a:t>
            </a:r>
            <a:endParaRPr lang="en-US" sz="1200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3036757" y="1942222"/>
            <a:ext cx="873404" cy="289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-HCOOH</a:t>
            </a:r>
            <a:endParaRPr lang="en-US" sz="1200" dirty="0"/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886947"/>
              </p:ext>
            </p:extLst>
          </p:nvPr>
        </p:nvGraphicFramePr>
        <p:xfrm>
          <a:off x="5597957" y="1273661"/>
          <a:ext cx="844951" cy="665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9" name="CS ChemDraw Drawing" r:id="rId22" imgW="1698841" imgH="1337830" progId="ChemDraw.Document.6.0">
                  <p:embed/>
                </p:oleObj>
              </mc:Choice>
              <mc:Fallback>
                <p:oleObj name="CS ChemDraw Drawing" r:id="rId22" imgW="1698841" imgH="13378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597957" y="1273661"/>
                        <a:ext cx="844951" cy="665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Cross 56"/>
          <p:cNvSpPr/>
          <p:nvPr/>
        </p:nvSpPr>
        <p:spPr>
          <a:xfrm>
            <a:off x="5360613" y="1431254"/>
            <a:ext cx="164000" cy="164000"/>
          </a:xfrm>
          <a:prstGeom prst="plus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004048" y="964826"/>
            <a:ext cx="4460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600" dirty="0">
                <a:latin typeface="+mj-lt"/>
              </a:rPr>
              <a:t>(</a:t>
            </a:r>
            <a:endParaRPr lang="en-US" sz="6600" dirty="0"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04162" y="964826"/>
            <a:ext cx="4460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600" dirty="0">
                <a:latin typeface="+mj-lt"/>
              </a:rPr>
              <a:t>)</a:t>
            </a:r>
            <a:endParaRPr lang="en-US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495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/>
      <p:bldP spid="40" grpId="0"/>
      <p:bldP spid="49" grpId="0"/>
      <p:bldP spid="54" grpId="0"/>
      <p:bldP spid="55" grpId="0"/>
      <p:bldP spid="57" grpId="0" animBg="1"/>
      <p:bldP spid="58" grpId="0"/>
      <p:bldP spid="5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kern="0" dirty="0"/>
              <a:t>Interpreting fragmentation data: The manual way</a:t>
            </a:r>
          </a:p>
          <a:p>
            <a:pPr marL="360000">
              <a:tabLst>
                <a:tab pos="1797050" algn="l"/>
              </a:tabLst>
            </a:pPr>
            <a:r>
              <a:rPr lang="en-US" kern="0" dirty="0"/>
              <a:t>– the bad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928308" y="915566"/>
            <a:ext cx="1209434" cy="148957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505696" y="915566"/>
            <a:ext cx="1172736" cy="133893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229443" y="3466424"/>
            <a:ext cx="1419599" cy="123619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2333930" y="3557411"/>
            <a:ext cx="1124581" cy="93664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4215311" y="3466424"/>
            <a:ext cx="1389346" cy="114507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/>
          <a:stretch>
            <a:fillRect/>
          </a:stretch>
        </p:blipFill>
        <p:spPr>
          <a:xfrm>
            <a:off x="6291503" y="3557411"/>
            <a:ext cx="1001776" cy="110342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430984" y="1597802"/>
            <a:ext cx="69868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2"/>
          <p:cNvSpPr txBox="1"/>
          <p:nvPr/>
        </p:nvSpPr>
        <p:spPr>
          <a:xfrm>
            <a:off x="3347864" y="1275606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/>
              <a:t>-NH</a:t>
            </a:r>
            <a:r>
              <a:rPr lang="da-DK" sz="1400" baseline="-25000" dirty="0"/>
              <a:t>3</a:t>
            </a:r>
            <a:endParaRPr lang="en-US" sz="1400" baseline="-250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709369" y="2306824"/>
            <a:ext cx="2796327" cy="10472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713041" y="4097615"/>
            <a:ext cx="49259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549599" y="4091797"/>
            <a:ext cx="49259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08297" y="4100333"/>
            <a:ext cx="49259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36512" y="4887039"/>
            <a:ext cx="3516412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>
                <a:solidFill>
                  <a:srgbClr val="000000"/>
                </a:solidFill>
                <a:latin typeface="Helvetica" pitchFamily="2" charset="0"/>
              </a:rPr>
              <a:t>J. Phys. Chem. A</a:t>
            </a:r>
            <a:r>
              <a:rPr lang="en-US" sz="1200" dirty="0">
                <a:solidFill>
                  <a:srgbClr val="000000"/>
                </a:solidFill>
                <a:latin typeface="Helvetica" pitchFamily="2" charset="0"/>
              </a:rPr>
              <a:t>, </a:t>
            </a:r>
            <a:r>
              <a:rPr lang="en-US" sz="1200" b="1" dirty="0">
                <a:solidFill>
                  <a:srgbClr val="000000"/>
                </a:solidFill>
                <a:latin typeface="Helvetica" pitchFamily="2" charset="0"/>
              </a:rPr>
              <a:t>2004</a:t>
            </a:r>
            <a:r>
              <a:rPr lang="en-US" sz="1200" dirty="0">
                <a:solidFill>
                  <a:srgbClr val="000000"/>
                </a:solidFill>
                <a:latin typeface="Helvetica" pitchFamily="2" charset="0"/>
              </a:rPr>
              <a:t>, </a:t>
            </a:r>
            <a:r>
              <a:rPr lang="en-US" sz="1200" i="1" dirty="0">
                <a:solidFill>
                  <a:srgbClr val="000000"/>
                </a:solidFill>
                <a:latin typeface="Helvetica" pitchFamily="2" charset="0"/>
              </a:rPr>
              <a:t>108</a:t>
            </a:r>
            <a:r>
              <a:rPr lang="en-US" sz="1200" dirty="0">
                <a:solidFill>
                  <a:srgbClr val="000000"/>
                </a:solidFill>
                <a:latin typeface="Helvetica" pitchFamily="2" charset="0"/>
              </a:rPr>
              <a:t> (17), pp 3844–3853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3832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kern="0" dirty="0"/>
              <a:t>Interpreting fragmentation data: The manual way</a:t>
            </a:r>
          </a:p>
          <a:p>
            <a:pPr marL="360000">
              <a:tabLst>
                <a:tab pos="1797050" algn="l"/>
              </a:tabLst>
            </a:pPr>
            <a:r>
              <a:rPr lang="en-US" kern="0" dirty="0"/>
              <a:t>– the ugly</a:t>
            </a:r>
          </a:p>
        </p:txBody>
      </p:sp>
      <p:pic>
        <p:nvPicPr>
          <p:cNvPr id="7" name="Picture 6" descr="http://pubs.rsc.org/services/images/RSCpubs.ePlatform.Service.FreeContent.ImageService.svc/ImageService/Articleimage/2014/AY/c4ay01509f/c4ay01509f-s2_hi-re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05" y="1347614"/>
            <a:ext cx="4969555" cy="37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6718" y="4640818"/>
            <a:ext cx="231668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Anal. Methods, 2014, 6, 8915-8923</a:t>
            </a:r>
          </a:p>
        </p:txBody>
      </p:sp>
    </p:spTree>
    <p:extLst>
      <p:ext uri="{BB962C8B-B14F-4D97-AF65-F5344CB8AC3E}">
        <p14:creationId xmlns:p14="http://schemas.microsoft.com/office/powerpoint/2010/main" val="269779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5566"/>
          </a:xfrm>
        </p:spPr>
        <p:txBody>
          <a:bodyPr/>
          <a:lstStyle/>
          <a:p>
            <a:r>
              <a:rPr lang="en-US" dirty="0"/>
              <a:t>Agenda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67984" y="771550"/>
            <a:ext cx="3960000" cy="144016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87338" indent="-287338" algn="l" defTabSz="981075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009FDA"/>
              </a:buClr>
              <a:buSzPct val="120000"/>
              <a:buFont typeface="Wingdings" charset="2"/>
              <a:buChar char="§"/>
              <a:defRPr sz="2000" b="0">
                <a:solidFill>
                  <a:srgbClr val="001965"/>
                </a:solidFill>
                <a:latin typeface="+mn-lt"/>
                <a:ea typeface="ＭＳ Ｐゴシック" charset="0"/>
                <a:cs typeface="+mn-cs"/>
              </a:defRPr>
            </a:lvl1pPr>
            <a:lvl2pPr marL="738188" indent="-269875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rgbClr val="001965"/>
              </a:buClr>
              <a:buSzPct val="120000"/>
              <a:buFont typeface="Wingdings" charset="2"/>
              <a:buChar char="§"/>
              <a:defRPr sz="1800">
                <a:solidFill>
                  <a:srgbClr val="001965"/>
                </a:solidFill>
                <a:latin typeface="+mn-lt"/>
                <a:ea typeface="ＭＳ Ｐゴシック" charset="0"/>
              </a:defRPr>
            </a:lvl2pPr>
            <a:lvl3pPr marL="1227138" indent="-274638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3pPr>
            <a:lvl4pPr marL="1708150" indent="-293688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4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4pPr>
            <a:lvl5pPr marL="21764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5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5pPr>
            <a:lvl6pPr marL="26336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6pPr>
            <a:lvl7pPr marL="30908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7pPr>
            <a:lvl8pPr marL="35480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8pPr>
            <a:lvl9pPr marL="40052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9pPr>
          </a:lstStyle>
          <a:p>
            <a:pPr marL="0" indent="0">
              <a:spcBef>
                <a:spcPts val="1600"/>
              </a:spcBef>
              <a:buNone/>
            </a:pPr>
            <a:r>
              <a:rPr lang="en-US" sz="1300" b="1" kern="0" dirty="0"/>
              <a:t>Molecular formula</a:t>
            </a:r>
          </a:p>
          <a:p>
            <a:r>
              <a:rPr lang="en-US" sz="1100" kern="0" dirty="0"/>
              <a:t>From mass alone</a:t>
            </a:r>
          </a:p>
          <a:p>
            <a:r>
              <a:rPr lang="en-US" sz="1100" kern="0" dirty="0"/>
              <a:t>How to know if a molecular formula is possible (nitrogen rule &amp; DBE)</a:t>
            </a:r>
          </a:p>
          <a:p>
            <a:r>
              <a:rPr lang="en-US" sz="1100" kern="0" dirty="0"/>
              <a:t>Using isotopic pattern</a:t>
            </a:r>
          </a:p>
          <a:p>
            <a:r>
              <a:rPr lang="en-US" sz="1100" kern="0" dirty="0"/>
              <a:t>Using isotopic </a:t>
            </a:r>
            <a:r>
              <a:rPr lang="en-US" sz="1100" i="1" u="sng" kern="0" dirty="0"/>
              <a:t>fine</a:t>
            </a:r>
            <a:r>
              <a:rPr lang="en-US" sz="1100" kern="0" dirty="0"/>
              <a:t> pattern</a:t>
            </a:r>
          </a:p>
          <a:p>
            <a:r>
              <a:rPr lang="en-US" sz="1100" kern="0" dirty="0"/>
              <a:t>Automatic decomposition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716016" y="798005"/>
            <a:ext cx="3960000" cy="7200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87338" indent="-287338" algn="l" defTabSz="981075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009FDA"/>
              </a:buClr>
              <a:buSzPct val="120000"/>
              <a:buFont typeface="Wingdings" charset="2"/>
              <a:buChar char="§"/>
              <a:defRPr sz="2000" b="0">
                <a:solidFill>
                  <a:srgbClr val="001965"/>
                </a:solidFill>
                <a:latin typeface="+mn-lt"/>
                <a:ea typeface="ＭＳ Ｐゴシック" charset="0"/>
                <a:cs typeface="+mn-cs"/>
              </a:defRPr>
            </a:lvl1pPr>
            <a:lvl2pPr marL="738188" indent="-269875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rgbClr val="001965"/>
              </a:buClr>
              <a:buSzPct val="120000"/>
              <a:buFont typeface="Wingdings" charset="2"/>
              <a:buChar char="§"/>
              <a:defRPr sz="1800">
                <a:solidFill>
                  <a:srgbClr val="001965"/>
                </a:solidFill>
                <a:latin typeface="+mn-lt"/>
                <a:ea typeface="ＭＳ Ｐゴシック" charset="0"/>
              </a:defRPr>
            </a:lvl2pPr>
            <a:lvl3pPr marL="1227138" indent="-274638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3pPr>
            <a:lvl4pPr marL="1708150" indent="-293688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4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4pPr>
            <a:lvl5pPr marL="21764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5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5pPr>
            <a:lvl6pPr marL="26336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6pPr>
            <a:lvl7pPr marL="30908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7pPr>
            <a:lvl8pPr marL="35480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8pPr>
            <a:lvl9pPr marL="40052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9pPr>
          </a:lstStyle>
          <a:p>
            <a:pPr marL="0" indent="0">
              <a:spcBef>
                <a:spcPts val="1600"/>
              </a:spcBef>
              <a:buNone/>
            </a:pPr>
            <a:r>
              <a:rPr lang="en-US" sz="1300" b="1" kern="0" dirty="0"/>
              <a:t>Finding the pseudo-molecular ion</a:t>
            </a:r>
          </a:p>
          <a:p>
            <a:r>
              <a:rPr lang="en-US" sz="1100" kern="0" dirty="0"/>
              <a:t>Adducts</a:t>
            </a:r>
          </a:p>
          <a:p>
            <a:r>
              <a:rPr lang="en-US" sz="1100" i="1" kern="0" dirty="0"/>
              <a:t>In source</a:t>
            </a:r>
            <a:r>
              <a:rPr lang="en-US" sz="1100" kern="0" dirty="0"/>
              <a:t> fragmentation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2285856" y="2451585"/>
            <a:ext cx="4572288" cy="7200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87338" indent="-287338" algn="l" defTabSz="981075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009FDA"/>
              </a:buClr>
              <a:buSzPct val="120000"/>
              <a:buFont typeface="Wingdings" charset="2"/>
              <a:buChar char="§"/>
              <a:defRPr sz="2000" b="0">
                <a:solidFill>
                  <a:srgbClr val="001965"/>
                </a:solidFill>
                <a:latin typeface="+mn-lt"/>
                <a:ea typeface="ＭＳ Ｐゴシック" charset="0"/>
                <a:cs typeface="+mn-cs"/>
              </a:defRPr>
            </a:lvl1pPr>
            <a:lvl2pPr marL="738188" indent="-269875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rgbClr val="001965"/>
              </a:buClr>
              <a:buSzPct val="120000"/>
              <a:buFont typeface="Wingdings" charset="2"/>
              <a:buChar char="§"/>
              <a:defRPr sz="1800">
                <a:solidFill>
                  <a:srgbClr val="001965"/>
                </a:solidFill>
                <a:latin typeface="+mn-lt"/>
                <a:ea typeface="ＭＳ Ｐゴシック" charset="0"/>
              </a:defRPr>
            </a:lvl2pPr>
            <a:lvl3pPr marL="1227138" indent="-274638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3pPr>
            <a:lvl4pPr marL="1708150" indent="-293688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4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4pPr>
            <a:lvl5pPr marL="21764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5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5pPr>
            <a:lvl6pPr marL="26336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6pPr>
            <a:lvl7pPr marL="30908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7pPr>
            <a:lvl8pPr marL="35480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8pPr>
            <a:lvl9pPr marL="40052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9pPr>
          </a:lstStyle>
          <a:p>
            <a:pPr marL="0" indent="0">
              <a:spcBef>
                <a:spcPts val="1600"/>
              </a:spcBef>
              <a:buNone/>
            </a:pPr>
            <a:r>
              <a:rPr lang="en-GB" sz="1300" b="1" kern="0" dirty="0"/>
              <a:t>Plausible compound candidates from </a:t>
            </a:r>
            <a:r>
              <a:rPr lang="en-GB" sz="1300" b="1" kern="0" dirty="0" smtClean="0"/>
              <a:t>databases</a:t>
            </a:r>
            <a:endParaRPr lang="en-US" sz="1300" b="1" kern="0" dirty="0"/>
          </a:p>
          <a:p>
            <a:r>
              <a:rPr lang="en-US" sz="1100" kern="0" dirty="0"/>
              <a:t>Compound databases</a:t>
            </a:r>
          </a:p>
          <a:p>
            <a:r>
              <a:rPr lang="en-US" sz="1100" kern="0" dirty="0"/>
              <a:t>Spectral databases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467984" y="3411540"/>
            <a:ext cx="3960000" cy="7200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87338" indent="-287338" algn="l" defTabSz="981075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009FDA"/>
              </a:buClr>
              <a:buSzPct val="120000"/>
              <a:buFont typeface="Wingdings" charset="2"/>
              <a:buChar char="§"/>
              <a:defRPr sz="2000" b="0">
                <a:solidFill>
                  <a:srgbClr val="001965"/>
                </a:solidFill>
                <a:latin typeface="+mn-lt"/>
                <a:ea typeface="ＭＳ Ｐゴシック" charset="0"/>
                <a:cs typeface="+mn-cs"/>
              </a:defRPr>
            </a:lvl1pPr>
            <a:lvl2pPr marL="738188" indent="-269875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rgbClr val="001965"/>
              </a:buClr>
              <a:buSzPct val="120000"/>
              <a:buFont typeface="Wingdings" charset="2"/>
              <a:buChar char="§"/>
              <a:defRPr sz="1800">
                <a:solidFill>
                  <a:srgbClr val="001965"/>
                </a:solidFill>
                <a:latin typeface="+mn-lt"/>
                <a:ea typeface="ＭＳ Ｐゴシック" charset="0"/>
              </a:defRPr>
            </a:lvl2pPr>
            <a:lvl3pPr marL="1227138" indent="-274638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3pPr>
            <a:lvl4pPr marL="1708150" indent="-293688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4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4pPr>
            <a:lvl5pPr marL="21764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5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5pPr>
            <a:lvl6pPr marL="26336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6pPr>
            <a:lvl7pPr marL="30908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7pPr>
            <a:lvl8pPr marL="35480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8pPr>
            <a:lvl9pPr marL="40052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9pPr>
          </a:lstStyle>
          <a:p>
            <a:pPr marL="0" indent="0">
              <a:spcBef>
                <a:spcPts val="1600"/>
              </a:spcBef>
              <a:buNone/>
            </a:pPr>
            <a:r>
              <a:rPr lang="en-GB" sz="1300" b="1" kern="0" dirty="0"/>
              <a:t>Fragmentation pattern</a:t>
            </a:r>
          </a:p>
          <a:p>
            <a:r>
              <a:rPr lang="en-US" sz="1100" kern="0" dirty="0"/>
              <a:t>The manual way</a:t>
            </a:r>
          </a:p>
          <a:p>
            <a:r>
              <a:rPr lang="en-US" sz="1100" kern="0" dirty="0"/>
              <a:t>Automated </a:t>
            </a:r>
            <a:r>
              <a:rPr lang="en-US" sz="1100" i="1" kern="0" dirty="0"/>
              <a:t>in </a:t>
            </a:r>
            <a:r>
              <a:rPr lang="en-US" sz="1100" i="1" kern="0" dirty="0" err="1"/>
              <a:t>silico</a:t>
            </a:r>
            <a:r>
              <a:rPr lang="en-US" sz="1100" kern="0" dirty="0"/>
              <a:t> tools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4716016" y="3411996"/>
            <a:ext cx="3960000" cy="7200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87338" indent="-287338" algn="l" defTabSz="981075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009FDA"/>
              </a:buClr>
              <a:buSzPct val="120000"/>
              <a:buFont typeface="Wingdings" charset="2"/>
              <a:buChar char="§"/>
              <a:defRPr sz="2000" b="0">
                <a:solidFill>
                  <a:srgbClr val="001965"/>
                </a:solidFill>
                <a:latin typeface="+mn-lt"/>
                <a:ea typeface="ＭＳ Ｐゴシック" charset="0"/>
                <a:cs typeface="+mn-cs"/>
              </a:defRPr>
            </a:lvl1pPr>
            <a:lvl2pPr marL="738188" indent="-269875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rgbClr val="001965"/>
              </a:buClr>
              <a:buSzPct val="120000"/>
              <a:buFont typeface="Wingdings" charset="2"/>
              <a:buChar char="§"/>
              <a:defRPr sz="1800">
                <a:solidFill>
                  <a:srgbClr val="001965"/>
                </a:solidFill>
                <a:latin typeface="+mn-lt"/>
                <a:ea typeface="ＭＳ Ｐゴシック" charset="0"/>
              </a:defRPr>
            </a:lvl2pPr>
            <a:lvl3pPr marL="1227138" indent="-274638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3pPr>
            <a:lvl4pPr marL="1708150" indent="-293688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4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4pPr>
            <a:lvl5pPr marL="21764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5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5pPr>
            <a:lvl6pPr marL="26336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6pPr>
            <a:lvl7pPr marL="30908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7pPr>
            <a:lvl8pPr marL="35480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8pPr>
            <a:lvl9pPr marL="40052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9pPr>
          </a:lstStyle>
          <a:p>
            <a:pPr marL="0" indent="0">
              <a:spcBef>
                <a:spcPts val="1600"/>
              </a:spcBef>
              <a:buNone/>
            </a:pPr>
            <a:r>
              <a:rPr lang="en-GB" sz="1300" b="1" kern="0" dirty="0"/>
              <a:t>Retention time</a:t>
            </a:r>
          </a:p>
          <a:p>
            <a:r>
              <a:rPr lang="en-US" sz="1100" kern="0" dirty="0"/>
              <a:t>Is it useful?</a:t>
            </a:r>
          </a:p>
          <a:p>
            <a:r>
              <a:rPr lang="en-US" sz="1100" kern="0" dirty="0"/>
              <a:t>How can we use it?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2592000" y="4371950"/>
            <a:ext cx="3960000" cy="7200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87338" indent="-287338" algn="l" defTabSz="981075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009FDA"/>
              </a:buClr>
              <a:buSzPct val="120000"/>
              <a:buFont typeface="Wingdings" charset="2"/>
              <a:buChar char="§"/>
              <a:defRPr sz="2000" b="0">
                <a:solidFill>
                  <a:srgbClr val="001965"/>
                </a:solidFill>
                <a:latin typeface="+mn-lt"/>
                <a:ea typeface="ＭＳ Ｐゴシック" charset="0"/>
                <a:cs typeface="+mn-cs"/>
              </a:defRPr>
            </a:lvl1pPr>
            <a:lvl2pPr marL="738188" indent="-269875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rgbClr val="001965"/>
              </a:buClr>
              <a:buSzPct val="120000"/>
              <a:buFont typeface="Wingdings" charset="2"/>
              <a:buChar char="§"/>
              <a:defRPr sz="1800">
                <a:solidFill>
                  <a:srgbClr val="001965"/>
                </a:solidFill>
                <a:latin typeface="+mn-lt"/>
                <a:ea typeface="ＭＳ Ｐゴシック" charset="0"/>
              </a:defRPr>
            </a:lvl2pPr>
            <a:lvl3pPr marL="1227138" indent="-274638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3pPr>
            <a:lvl4pPr marL="1708150" indent="-293688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4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4pPr>
            <a:lvl5pPr marL="21764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5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5pPr>
            <a:lvl6pPr marL="26336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6pPr>
            <a:lvl7pPr marL="30908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7pPr>
            <a:lvl8pPr marL="35480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8pPr>
            <a:lvl9pPr marL="40052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9pPr>
          </a:lstStyle>
          <a:p>
            <a:pPr marL="0" indent="0">
              <a:spcBef>
                <a:spcPts val="1600"/>
              </a:spcBef>
              <a:buNone/>
            </a:pPr>
            <a:r>
              <a:rPr lang="en-GB" sz="1300" b="1" kern="0" dirty="0"/>
              <a:t>How sure are you?</a:t>
            </a:r>
          </a:p>
          <a:p>
            <a:r>
              <a:rPr lang="en-US" sz="1100" kern="0" dirty="0"/>
              <a:t>MSI levels</a:t>
            </a:r>
          </a:p>
          <a:p>
            <a:r>
              <a:rPr lang="en-US" sz="1100" kern="0" dirty="0"/>
              <a:t>Are MSI levels all we need to know?</a:t>
            </a:r>
          </a:p>
        </p:txBody>
      </p:sp>
    </p:spTree>
    <p:extLst>
      <p:ext uri="{BB962C8B-B14F-4D97-AF65-F5344CB8AC3E}">
        <p14:creationId xmlns:p14="http://schemas.microsoft.com/office/powerpoint/2010/main" val="246947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6434"/>
            <a:ext cx="7886700" cy="3953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00" b="1" i="1" dirty="0"/>
              <a:t>In </a:t>
            </a:r>
            <a:r>
              <a:rPr lang="en-US" sz="1300" b="1" i="1" dirty="0" err="1"/>
              <a:t>silico</a:t>
            </a:r>
            <a:r>
              <a:rPr lang="en-US" sz="1300" b="1" dirty="0"/>
              <a:t> fragmentation</a:t>
            </a:r>
          </a:p>
          <a:p>
            <a:r>
              <a:rPr lang="en-US" sz="1300" dirty="0" err="1"/>
              <a:t>MetFrag</a:t>
            </a:r>
            <a:r>
              <a:rPr lang="en-US" sz="1300" dirty="0"/>
              <a:t> (</a:t>
            </a:r>
            <a:r>
              <a:rPr lang="en-US" sz="1300" dirty="0">
                <a:hlinkClick r:id="rId2"/>
              </a:rPr>
              <a:t>msbi.ipb-halle.de/</a:t>
            </a:r>
            <a:r>
              <a:rPr lang="en-US" sz="1300" dirty="0" err="1">
                <a:hlinkClick r:id="rId2"/>
              </a:rPr>
              <a:t>MetFrag</a:t>
            </a:r>
            <a:r>
              <a:rPr lang="en-US" sz="1300" dirty="0"/>
              <a:t>)</a:t>
            </a:r>
          </a:p>
          <a:p>
            <a:r>
              <a:rPr lang="en-US" sz="1300" dirty="0" err="1"/>
              <a:t>MetFusion</a:t>
            </a:r>
            <a:r>
              <a:rPr lang="en-US" sz="1300" dirty="0"/>
              <a:t> (</a:t>
            </a:r>
            <a:r>
              <a:rPr lang="en-US" sz="1300" dirty="0">
                <a:hlinkClick r:id="rId3"/>
              </a:rPr>
              <a:t>msbi.ipb-halle.de/</a:t>
            </a:r>
            <a:r>
              <a:rPr lang="en-US" sz="1300" dirty="0" err="1">
                <a:hlinkClick r:id="rId3"/>
              </a:rPr>
              <a:t>MetFusion</a:t>
            </a:r>
            <a:r>
              <a:rPr lang="en-US" sz="1300" dirty="0"/>
              <a:t>)</a:t>
            </a:r>
          </a:p>
          <a:p>
            <a:r>
              <a:rPr lang="en-US" sz="1300" dirty="0" err="1"/>
              <a:t>MAGMa</a:t>
            </a:r>
            <a:r>
              <a:rPr lang="en-US" sz="1300" dirty="0"/>
              <a:t> (</a:t>
            </a:r>
            <a:r>
              <a:rPr lang="en-US" sz="1300" dirty="0">
                <a:hlinkClick r:id="rId4"/>
              </a:rPr>
              <a:t>http://www.emetabolomics.org/magma</a:t>
            </a:r>
            <a:r>
              <a:rPr lang="en-US" sz="1300" dirty="0"/>
              <a:t>)</a:t>
            </a:r>
            <a:endParaRPr lang="en-US" sz="1300" noProof="0" dirty="0"/>
          </a:p>
          <a:p>
            <a:r>
              <a:rPr lang="en-US" sz="1300" dirty="0"/>
              <a:t>CFM-ID (</a:t>
            </a:r>
            <a:r>
              <a:rPr lang="en-US" sz="1300" dirty="0">
                <a:hlinkClick r:id="rId5"/>
              </a:rPr>
              <a:t>cfmid.wishartlab.com</a:t>
            </a:r>
            <a:r>
              <a:rPr lang="en-US" sz="1300" dirty="0"/>
              <a:t>) – “smarter” than </a:t>
            </a:r>
            <a:r>
              <a:rPr lang="en-US" sz="1300" dirty="0" err="1"/>
              <a:t>MetFrag</a:t>
            </a:r>
            <a:r>
              <a:rPr lang="en-US" sz="1300" dirty="0"/>
              <a:t>. Searches only HMDB/KEGG.</a:t>
            </a:r>
          </a:p>
          <a:p>
            <a:r>
              <a:rPr lang="en-US" sz="1300" dirty="0" err="1"/>
              <a:t>CSI:FingerID</a:t>
            </a:r>
            <a:r>
              <a:rPr lang="en-US" sz="1300" dirty="0"/>
              <a:t> (</a:t>
            </a:r>
            <a:r>
              <a:rPr lang="en-US" sz="1300" dirty="0">
                <a:hlinkClick r:id="rId6"/>
              </a:rPr>
              <a:t>www.csi-fingerid.org</a:t>
            </a:r>
            <a:r>
              <a:rPr lang="en-US" sz="1300" dirty="0"/>
              <a:t>) – State of the art. Outperforms others.</a:t>
            </a:r>
            <a:br>
              <a:rPr lang="en-US" sz="1300" dirty="0"/>
            </a:br>
            <a:r>
              <a:rPr lang="en-US" sz="1300" dirty="0"/>
              <a:t>			          ATM only positive mode.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1300" b="1" i="1" dirty="0"/>
              <a:t>In </a:t>
            </a:r>
            <a:r>
              <a:rPr lang="en-US" sz="1300" b="1" i="1" dirty="0" err="1"/>
              <a:t>silico</a:t>
            </a:r>
            <a:r>
              <a:rPr lang="en-US" sz="1300" b="1" dirty="0"/>
              <a:t> mass spectra</a:t>
            </a:r>
          </a:p>
          <a:p>
            <a:r>
              <a:rPr lang="en-US" sz="1300" dirty="0" err="1"/>
              <a:t>LipidBlast</a:t>
            </a:r>
            <a:r>
              <a:rPr lang="en-US" sz="1300" dirty="0"/>
              <a:t> (</a:t>
            </a:r>
            <a:r>
              <a:rPr lang="en-US" sz="1300" dirty="0">
                <a:hlinkClick r:id="rId7"/>
              </a:rPr>
              <a:t>fiehnlab.ucdavis.edu/projects/</a:t>
            </a:r>
            <a:r>
              <a:rPr lang="en-US" sz="1300" dirty="0" err="1">
                <a:hlinkClick r:id="rId7"/>
              </a:rPr>
              <a:t>LipidBlast</a:t>
            </a:r>
            <a:r>
              <a:rPr lang="en-US" sz="1300" dirty="0"/>
              <a:t>)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i="1" kern="0" dirty="0"/>
              <a:t>In </a:t>
            </a:r>
            <a:r>
              <a:rPr lang="en-US" i="1" kern="0" dirty="0" err="1"/>
              <a:t>silico</a:t>
            </a:r>
            <a:r>
              <a:rPr lang="en-US" kern="0" dirty="0"/>
              <a:t> prediction: Mass spectra</a:t>
            </a:r>
          </a:p>
          <a:p>
            <a:pPr marL="360000">
              <a:tabLst>
                <a:tab pos="1797050" algn="l"/>
              </a:tabLst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83442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1" t="7494" r="19717" b="30514"/>
          <a:stretch/>
        </p:blipFill>
        <p:spPr bwMode="auto">
          <a:xfrm>
            <a:off x="251520" y="694657"/>
            <a:ext cx="7632848" cy="446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kern="0" dirty="0"/>
              <a:t>Interpreting fragmentation data: </a:t>
            </a:r>
            <a:r>
              <a:rPr lang="en-US" dirty="0" err="1"/>
              <a:t>CSI:FingerID</a:t>
            </a:r>
            <a:endParaRPr lang="en-US" dirty="0"/>
          </a:p>
          <a:p>
            <a:pPr marL="360000">
              <a:tabLst>
                <a:tab pos="1797050" algn="l"/>
              </a:tabLst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68927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7" t="7652" r="19905" b="23487"/>
          <a:stretch/>
        </p:blipFill>
        <p:spPr bwMode="auto">
          <a:xfrm>
            <a:off x="395536" y="757772"/>
            <a:ext cx="6554445" cy="440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kern="0" dirty="0"/>
              <a:t>Interpreting fragmentation data: </a:t>
            </a:r>
            <a:r>
              <a:rPr lang="en-US" dirty="0" err="1"/>
              <a:t>CSI:FingerID</a:t>
            </a:r>
            <a:endParaRPr lang="en-US" dirty="0"/>
          </a:p>
          <a:p>
            <a:pPr marL="360000">
              <a:tabLst>
                <a:tab pos="1797050" algn="l"/>
              </a:tabLst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43199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3" t="8276" r="18727" b="3549"/>
          <a:stretch/>
        </p:blipFill>
        <p:spPr bwMode="auto">
          <a:xfrm>
            <a:off x="1547664" y="753094"/>
            <a:ext cx="5184576" cy="439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kern="0" dirty="0"/>
              <a:t>Interpreting fragmentation data: </a:t>
            </a:r>
            <a:r>
              <a:rPr lang="en-US" dirty="0" err="1"/>
              <a:t>CSI:FingerID</a:t>
            </a:r>
            <a:endParaRPr lang="en-US" dirty="0"/>
          </a:p>
          <a:p>
            <a:pPr marL="360000">
              <a:tabLst>
                <a:tab pos="1797050" algn="l"/>
              </a:tabLst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20623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00000"/>
            <a:ext cx="9144000" cy="540000"/>
          </a:xfrm>
        </p:spPr>
        <p:txBody>
          <a:bodyPr/>
          <a:lstStyle/>
          <a:p>
            <a:pPr algn="ctr"/>
            <a:r>
              <a:rPr lang="da-DK" dirty="0"/>
              <a:t>Fragmentation is not </a:t>
            </a:r>
            <a:r>
              <a:rPr lang="da-DK" dirty="0" err="1"/>
              <a:t>everything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86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6434"/>
            <a:ext cx="8263830" cy="3953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STANDARDS </a:t>
            </a:r>
            <a:r>
              <a:rPr lang="en-US" sz="1600" b="1" dirty="0" err="1" smtClean="0"/>
              <a:t>STANDARDS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STANDARDS</a:t>
            </a:r>
            <a:endParaRPr lang="en-US" sz="1600" b="1" dirty="0" smtClean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 smtClean="0"/>
              <a:t>Retention </a:t>
            </a:r>
            <a:r>
              <a:rPr lang="en-US" sz="1600" b="1" dirty="0"/>
              <a:t>time prediction/mapping</a:t>
            </a:r>
          </a:p>
          <a:p>
            <a:r>
              <a:rPr lang="fr-FR" sz="1600" dirty="0"/>
              <a:t>Quantitative Structure </a:t>
            </a:r>
            <a:r>
              <a:rPr lang="fr-FR" sz="1600" dirty="0" err="1"/>
              <a:t>Retention</a:t>
            </a:r>
            <a:r>
              <a:rPr lang="fr-FR" sz="1600" dirty="0"/>
              <a:t> Relationship (QSRR)</a:t>
            </a:r>
            <a:r>
              <a:rPr lang="en-US" sz="1600" dirty="0"/>
              <a:t> models -&gt;</a:t>
            </a:r>
          </a:p>
          <a:p>
            <a:pPr lvl="1"/>
            <a:r>
              <a:rPr lang="en-US" sz="1400" dirty="0"/>
              <a:t>Based on modelling a large number of structural descriptors to the retention time</a:t>
            </a:r>
          </a:p>
          <a:p>
            <a:pPr lvl="1"/>
            <a:r>
              <a:rPr lang="en-US" sz="1400" dirty="0"/>
              <a:t>Many many </a:t>
            </a:r>
            <a:r>
              <a:rPr lang="en-US" sz="1400" u="sng" dirty="0"/>
              <a:t>system specific </a:t>
            </a:r>
            <a:r>
              <a:rPr lang="en-US" sz="1400" dirty="0"/>
              <a:t>models have been published.</a:t>
            </a:r>
            <a:r>
              <a:rPr lang="en-US" sz="1400" dirty="0">
                <a:sym typeface="Wingdings" panose="05000000000000000000" pitchFamily="2" charset="2"/>
              </a:rPr>
              <a:t/>
            </a:r>
            <a:br>
              <a:rPr lang="en-US" sz="1400" dirty="0">
                <a:sym typeface="Wingdings" panose="05000000000000000000" pitchFamily="2" charset="2"/>
              </a:rPr>
            </a:br>
            <a:endParaRPr lang="en-US" sz="1400" dirty="0">
              <a:sym typeface="Wingdings" panose="05000000000000000000" pitchFamily="2" charset="2"/>
            </a:endParaRPr>
          </a:p>
          <a:p>
            <a:pPr lvl="1"/>
            <a:endParaRPr lang="en-US" sz="14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noProof="0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i="1" kern="0" dirty="0"/>
              <a:t>In </a:t>
            </a:r>
            <a:r>
              <a:rPr lang="en-US" i="1" kern="0" dirty="0" err="1"/>
              <a:t>silico</a:t>
            </a:r>
            <a:r>
              <a:rPr lang="en-US" kern="0" dirty="0"/>
              <a:t> prediction: Retention time</a:t>
            </a:r>
          </a:p>
          <a:p>
            <a:pPr marL="360000">
              <a:tabLst>
                <a:tab pos="1797050" algn="l"/>
              </a:tabLst>
            </a:pPr>
            <a:endParaRPr lang="en-US" kern="0" dirty="0"/>
          </a:p>
        </p:txBody>
      </p:sp>
      <p:sp>
        <p:nvSpPr>
          <p:cNvPr id="6" name="Rectangle 5"/>
          <p:cNvSpPr/>
          <p:nvPr/>
        </p:nvSpPr>
        <p:spPr>
          <a:xfrm>
            <a:off x="3347865" y="4443958"/>
            <a:ext cx="288032" cy="248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3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0" r="2704" b="2347"/>
          <a:stretch/>
        </p:blipFill>
        <p:spPr bwMode="auto">
          <a:xfrm>
            <a:off x="1583668" y="690219"/>
            <a:ext cx="5976664" cy="380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6512" y="4517707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1200" dirty="0">
                <a:latin typeface="+mn-lt"/>
              </a:rPr>
              <a:t>Stanstrup, J., </a:t>
            </a:r>
            <a:r>
              <a:rPr lang="en-US" sz="1200" dirty="0" err="1">
                <a:latin typeface="+mn-lt"/>
              </a:rPr>
              <a:t>Gerlich</a:t>
            </a:r>
            <a:r>
              <a:rPr lang="en-US" sz="1200" dirty="0">
                <a:latin typeface="+mn-lt"/>
              </a:rPr>
              <a:t>, M., </a:t>
            </a:r>
            <a:r>
              <a:rPr lang="en-US" sz="1200" dirty="0" err="1">
                <a:latin typeface="+mn-lt"/>
              </a:rPr>
              <a:t>Dragsted</a:t>
            </a:r>
            <a:r>
              <a:rPr lang="en-US" sz="1200" dirty="0">
                <a:latin typeface="+mn-lt"/>
              </a:rPr>
              <a:t>, L. O., &amp; Neumann, S. (2013). Metabolite profiling and beyond: Approaches for the rapid processing and annotation of human blood serum mass spectrometry data Metabolomics and Metabolite Profiling. </a:t>
            </a:r>
            <a:r>
              <a:rPr lang="en-GB" sz="1200" dirty="0">
                <a:latin typeface="+mn-lt"/>
              </a:rPr>
              <a:t>Anal. </a:t>
            </a:r>
            <a:r>
              <a:rPr lang="en-GB" sz="1200" dirty="0" err="1">
                <a:latin typeface="+mn-lt"/>
              </a:rPr>
              <a:t>Bioanal</a:t>
            </a:r>
            <a:r>
              <a:rPr lang="en-GB" sz="1200" dirty="0">
                <a:latin typeface="+mn-lt"/>
              </a:rPr>
              <a:t>. Chem.</a:t>
            </a:r>
            <a:r>
              <a:rPr lang="en-US" sz="1200" dirty="0">
                <a:latin typeface="+mn-lt"/>
              </a:rPr>
              <a:t>, </a:t>
            </a:r>
            <a:r>
              <a:rPr lang="en-US" sz="1200" i="1" dirty="0">
                <a:latin typeface="+mn-lt"/>
              </a:rPr>
              <a:t>405</a:t>
            </a:r>
            <a:r>
              <a:rPr lang="en-US" sz="1200" dirty="0">
                <a:latin typeface="+mn-lt"/>
              </a:rPr>
              <a:t>(15), 5037–5048.</a:t>
            </a:r>
            <a:endParaRPr lang="en-US" sz="1200" dirty="0">
              <a:effectLst/>
              <a:latin typeface="+mn-lt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i="1" kern="0" dirty="0"/>
              <a:t>In </a:t>
            </a:r>
            <a:r>
              <a:rPr lang="en-US" i="1" kern="0" dirty="0" err="1"/>
              <a:t>silico</a:t>
            </a:r>
            <a:r>
              <a:rPr lang="en-US" kern="0" dirty="0"/>
              <a:t> prediction: Simple </a:t>
            </a:r>
            <a:r>
              <a:rPr lang="fr-FR" dirty="0"/>
              <a:t>QSRR model</a:t>
            </a:r>
            <a:endParaRPr lang="en-US" kern="0" dirty="0"/>
          </a:p>
          <a:p>
            <a:pPr marL="360000">
              <a:tabLst>
                <a:tab pos="1797050" algn="l"/>
              </a:tabLst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125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6434"/>
            <a:ext cx="8263830" cy="3953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STANDARDS </a:t>
            </a:r>
            <a:r>
              <a:rPr lang="en-US" sz="1600" b="1" dirty="0" err="1"/>
              <a:t>STANDARDS</a:t>
            </a:r>
            <a:r>
              <a:rPr lang="en-US" sz="1600" b="1" dirty="0"/>
              <a:t> </a:t>
            </a:r>
            <a:r>
              <a:rPr lang="en-US" sz="1600" b="1" dirty="0" err="1"/>
              <a:t>STANDARDS</a:t>
            </a: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 smtClean="0"/>
              <a:t>Retention </a:t>
            </a:r>
            <a:r>
              <a:rPr lang="en-US" sz="1600" b="1" dirty="0"/>
              <a:t>time prediction/mapping</a:t>
            </a:r>
          </a:p>
          <a:p>
            <a:r>
              <a:rPr lang="fr-FR" sz="1600" dirty="0"/>
              <a:t>Quantitative Structure </a:t>
            </a:r>
            <a:r>
              <a:rPr lang="fr-FR" sz="1600" dirty="0" err="1"/>
              <a:t>Retention</a:t>
            </a:r>
            <a:r>
              <a:rPr lang="fr-FR" sz="1600" dirty="0"/>
              <a:t> Relationship (QSRR)</a:t>
            </a:r>
            <a:r>
              <a:rPr lang="en-US" sz="1600" dirty="0"/>
              <a:t> models -&gt;</a:t>
            </a:r>
          </a:p>
          <a:p>
            <a:pPr lvl="1"/>
            <a:r>
              <a:rPr lang="en-US" sz="1400" dirty="0"/>
              <a:t>Based on modelling a large number of structural descriptors to the retention time</a:t>
            </a:r>
          </a:p>
          <a:p>
            <a:pPr lvl="1"/>
            <a:r>
              <a:rPr lang="en-US" sz="1400" dirty="0"/>
              <a:t>Many many </a:t>
            </a:r>
            <a:r>
              <a:rPr lang="en-US" sz="1400" u="sng" dirty="0"/>
              <a:t>system specific </a:t>
            </a:r>
            <a:r>
              <a:rPr lang="en-US" sz="1400" dirty="0"/>
              <a:t>models have been published.</a:t>
            </a:r>
            <a:r>
              <a:rPr lang="en-US" sz="1400" dirty="0">
                <a:sym typeface="Wingdings" panose="05000000000000000000" pitchFamily="2" charset="2"/>
              </a:rPr>
              <a:t/>
            </a:r>
            <a:br>
              <a:rPr lang="en-US" sz="1400" dirty="0">
                <a:sym typeface="Wingdings" panose="05000000000000000000" pitchFamily="2" charset="2"/>
              </a:rPr>
            </a:br>
            <a:endParaRPr lang="en-US" sz="1400" dirty="0">
              <a:sym typeface="Wingdings" panose="05000000000000000000" pitchFamily="2" charset="2"/>
            </a:endParaRPr>
          </a:p>
          <a:p>
            <a:pPr lvl="1"/>
            <a:endParaRPr lang="en-US" sz="1400" dirty="0"/>
          </a:p>
          <a:p>
            <a:r>
              <a:rPr lang="en-US" sz="1600" dirty="0">
                <a:hlinkClick r:id="rId2"/>
              </a:rPr>
              <a:t>www.retentionprediction.org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 err="1"/>
              <a:t>PredRet</a:t>
            </a:r>
            <a:r>
              <a:rPr lang="en-US" sz="1600" dirty="0"/>
              <a:t> (</a:t>
            </a:r>
            <a:r>
              <a:rPr lang="en-US" sz="1600" dirty="0">
                <a:hlinkClick r:id="rId3"/>
              </a:rPr>
              <a:t>predret.org</a:t>
            </a:r>
            <a:r>
              <a:rPr lang="en-US" sz="1600" dirty="0"/>
              <a:t>)</a:t>
            </a:r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noProof="0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i="1" kern="0" dirty="0"/>
              <a:t>In </a:t>
            </a:r>
            <a:r>
              <a:rPr lang="en-US" i="1" kern="0" dirty="0" err="1"/>
              <a:t>silico</a:t>
            </a:r>
            <a:r>
              <a:rPr lang="en-US" kern="0" dirty="0"/>
              <a:t> prediction: Retention time</a:t>
            </a:r>
          </a:p>
          <a:p>
            <a:pPr marL="360000">
              <a:tabLst>
                <a:tab pos="1797050" algn="l"/>
              </a:tabLst>
            </a:pPr>
            <a:endParaRPr lang="en-US" kern="0" dirty="0"/>
          </a:p>
        </p:txBody>
      </p:sp>
      <p:sp>
        <p:nvSpPr>
          <p:cNvPr id="6" name="Rectangle 5"/>
          <p:cNvSpPr/>
          <p:nvPr/>
        </p:nvSpPr>
        <p:spPr>
          <a:xfrm>
            <a:off x="3347865" y="4443958"/>
            <a:ext cx="288032" cy="248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33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i="1" kern="0" dirty="0"/>
              <a:t>In </a:t>
            </a:r>
            <a:r>
              <a:rPr lang="en-US" i="1" kern="0" dirty="0" err="1"/>
              <a:t>silico</a:t>
            </a:r>
            <a:r>
              <a:rPr lang="en-US" kern="0" dirty="0"/>
              <a:t> prediction: Retention time with </a:t>
            </a:r>
            <a:r>
              <a:rPr lang="en-US" kern="0" dirty="0" err="1"/>
              <a:t>PredRet</a:t>
            </a:r>
            <a:endParaRPr lang="en-US" kern="0" dirty="0"/>
          </a:p>
          <a:p>
            <a:pPr marL="360000">
              <a:tabLst>
                <a:tab pos="1797050" algn="l"/>
              </a:tabLst>
            </a:pPr>
            <a:endParaRPr lang="en-US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81" b="50000"/>
          <a:stretch/>
        </p:blipFill>
        <p:spPr>
          <a:xfrm>
            <a:off x="35496" y="915566"/>
            <a:ext cx="4032448" cy="33725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35897" y="3651870"/>
            <a:ext cx="288032" cy="248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397" y="1059582"/>
            <a:ext cx="4616107" cy="30971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36512" y="4702373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1200" dirty="0" err="1">
                <a:latin typeface="+mn-lt"/>
              </a:rPr>
              <a:t>Stanstrup</a:t>
            </a:r>
            <a:r>
              <a:rPr lang="en-US" sz="1200" dirty="0">
                <a:latin typeface="+mn-lt"/>
              </a:rPr>
              <a:t>, J., Neumann, S., &amp; </a:t>
            </a:r>
            <a:r>
              <a:rPr lang="en-US" sz="1200" dirty="0" err="1">
                <a:latin typeface="+mn-lt"/>
              </a:rPr>
              <a:t>Vrhovsek</a:t>
            </a:r>
            <a:r>
              <a:rPr lang="en-US" sz="1200" dirty="0">
                <a:latin typeface="+mn-lt"/>
              </a:rPr>
              <a:t>, U. (2015). </a:t>
            </a:r>
            <a:r>
              <a:rPr lang="en-US" sz="1200" dirty="0" err="1">
                <a:latin typeface="+mn-lt"/>
              </a:rPr>
              <a:t>PredRet</a:t>
            </a:r>
            <a:r>
              <a:rPr lang="en-US" sz="1200" dirty="0">
                <a:latin typeface="+mn-lt"/>
              </a:rPr>
              <a:t>: Prediction of Retention Time by Direct Mapping between Multiple Chromatographic Systems. </a:t>
            </a:r>
            <a:r>
              <a:rPr lang="en-US" sz="1200" i="1" dirty="0">
                <a:latin typeface="+mn-lt"/>
              </a:rPr>
              <a:t>Analytical Chemistry</a:t>
            </a:r>
            <a:r>
              <a:rPr lang="en-US" sz="12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391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i="1" kern="0" dirty="0"/>
              <a:t>In </a:t>
            </a:r>
            <a:r>
              <a:rPr lang="en-US" i="1" kern="0" dirty="0" err="1"/>
              <a:t>silico</a:t>
            </a:r>
            <a:r>
              <a:rPr lang="en-US" kern="0" dirty="0"/>
              <a:t> prediction: Retention time with </a:t>
            </a:r>
            <a:r>
              <a:rPr lang="en-US" kern="0" dirty="0" err="1"/>
              <a:t>PredRet</a:t>
            </a:r>
            <a:endParaRPr lang="en-US" kern="0" dirty="0"/>
          </a:p>
          <a:p>
            <a:pPr marL="360000">
              <a:tabLst>
                <a:tab pos="1797050" algn="l"/>
              </a:tabLst>
            </a:pPr>
            <a:endParaRPr lang="en-US" kern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83" b="68413"/>
          <a:stretch/>
        </p:blipFill>
        <p:spPr>
          <a:xfrm>
            <a:off x="0" y="915566"/>
            <a:ext cx="4319345" cy="33123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68" r="49931" b="34127"/>
          <a:stretch/>
        </p:blipFill>
        <p:spPr>
          <a:xfrm>
            <a:off x="4860031" y="915566"/>
            <a:ext cx="4248473" cy="32611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55576" y="1203598"/>
            <a:ext cx="288032" cy="269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112" y="1221883"/>
            <a:ext cx="288032" cy="248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9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0000"/>
          </a:xfrm>
        </p:spPr>
        <p:txBody>
          <a:bodyPr>
            <a:normAutofit/>
          </a:bodyPr>
          <a:lstStyle/>
          <a:p>
            <a:pPr marL="360000">
              <a:spcBef>
                <a:spcPts val="0"/>
              </a:spcBef>
            </a:pPr>
            <a:r>
              <a:rPr lang="en-US" sz="2400" noProof="0" dirty="0">
                <a:solidFill>
                  <a:schemeClr val="tx1"/>
                </a:solidFill>
              </a:rPr>
              <a:t>Why is identification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4382791"/>
            <a:ext cx="5616624" cy="781247"/>
          </a:xfrm>
        </p:spPr>
        <p:txBody>
          <a:bodyPr>
            <a:normAutofit fontScale="85000" lnSpcReduction="20000"/>
          </a:bodyPr>
          <a:lstStyle/>
          <a:p>
            <a:r>
              <a:rPr lang="en-US" sz="1800" noProof="0" dirty="0"/>
              <a:t>No ID </a:t>
            </a:r>
            <a:r>
              <a:rPr lang="en-US" sz="1800" noProof="0" dirty="0">
                <a:sym typeface="Wingdings" panose="05000000000000000000" pitchFamily="2" charset="2"/>
              </a:rPr>
              <a:t> no b</a:t>
            </a:r>
            <a:r>
              <a:rPr lang="en-US" sz="1800" noProof="0" dirty="0"/>
              <a:t>iological context</a:t>
            </a:r>
          </a:p>
          <a:p>
            <a:r>
              <a:rPr lang="en-US" sz="1800" dirty="0"/>
              <a:t>Database hits are not enough!</a:t>
            </a:r>
            <a:endParaRPr lang="en-US" sz="1800" noProof="0" dirty="0"/>
          </a:p>
          <a:p>
            <a:r>
              <a:rPr lang="en-US" sz="1800" noProof="0" dirty="0"/>
              <a:t>Most time-consuming part of the whole pipeline</a:t>
            </a:r>
          </a:p>
          <a:p>
            <a:pPr marL="0" indent="0">
              <a:buNone/>
            </a:pPr>
            <a:endParaRPr lang="en-US" sz="1800" noProof="0" dirty="0"/>
          </a:p>
          <a:p>
            <a:endParaRPr lang="en-US" sz="1800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4"/>
          <a:stretch/>
        </p:blipFill>
        <p:spPr>
          <a:xfrm>
            <a:off x="1043608" y="843558"/>
            <a:ext cx="6705567" cy="307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9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11" y="3806876"/>
            <a:ext cx="4942448" cy="1336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80" b="44757"/>
          <a:stretch/>
        </p:blipFill>
        <p:spPr>
          <a:xfrm>
            <a:off x="1388511" y="913890"/>
            <a:ext cx="3471521" cy="2135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11" y="3738358"/>
            <a:ext cx="4942448" cy="1404624"/>
          </a:xfrm>
          <a:prstGeom prst="rect">
            <a:avLst/>
          </a:prstGeom>
        </p:spPr>
      </p:pic>
      <p:sp>
        <p:nvSpPr>
          <p:cNvPr id="16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i="1" kern="0" dirty="0"/>
              <a:t>In </a:t>
            </a:r>
            <a:r>
              <a:rPr lang="en-US" i="1" kern="0" dirty="0" err="1"/>
              <a:t>silico</a:t>
            </a:r>
            <a:r>
              <a:rPr lang="en-US" kern="0" dirty="0"/>
              <a:t> prediction: Retention time</a:t>
            </a:r>
          </a:p>
          <a:p>
            <a:pPr marL="360000">
              <a:tabLst>
                <a:tab pos="1797050" algn="l"/>
              </a:tabLst>
            </a:pPr>
            <a:endParaRPr lang="en-US" kern="0" dirty="0"/>
          </a:p>
        </p:txBody>
      </p:sp>
      <p:sp>
        <p:nvSpPr>
          <p:cNvPr id="18" name="Freeform 17"/>
          <p:cNvSpPr/>
          <p:nvPr/>
        </p:nvSpPr>
        <p:spPr bwMode="auto">
          <a:xfrm>
            <a:off x="458823" y="2907936"/>
            <a:ext cx="1099186" cy="1606164"/>
          </a:xfrm>
          <a:custGeom>
            <a:avLst/>
            <a:gdLst>
              <a:gd name="connsiteX0" fmla="*/ 1049184 w 1049184"/>
              <a:gd name="connsiteY0" fmla="*/ 0 h 1582310"/>
              <a:gd name="connsiteX1" fmla="*/ 7563 w 1049184"/>
              <a:gd name="connsiteY1" fmla="*/ 826936 h 1582310"/>
              <a:gd name="connsiteX2" fmla="*/ 595960 w 1049184"/>
              <a:gd name="connsiteY2" fmla="*/ 1582310 h 1582310"/>
              <a:gd name="connsiteX0" fmla="*/ 1366448 w 1366448"/>
              <a:gd name="connsiteY0" fmla="*/ 0 h 1606164"/>
              <a:gd name="connsiteX1" fmla="*/ 18404 w 1366448"/>
              <a:gd name="connsiteY1" fmla="*/ 850790 h 1606164"/>
              <a:gd name="connsiteX2" fmla="*/ 606801 w 1366448"/>
              <a:gd name="connsiteY2" fmla="*/ 1606164 h 160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6448" h="1606164">
                <a:moveTo>
                  <a:pt x="1366448" y="0"/>
                </a:moveTo>
                <a:cubicBezTo>
                  <a:pt x="883406" y="281609"/>
                  <a:pt x="145012" y="583096"/>
                  <a:pt x="18404" y="850790"/>
                </a:cubicBezTo>
                <a:cubicBezTo>
                  <a:pt x="-108204" y="1118484"/>
                  <a:pt x="454401" y="1468341"/>
                  <a:pt x="606801" y="1606164"/>
                </a:cubicBezTo>
              </a:path>
            </a:pathLst>
          </a:cu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683568" y="2608028"/>
            <a:ext cx="890790" cy="1403882"/>
          </a:xfrm>
          <a:custGeom>
            <a:avLst/>
            <a:gdLst>
              <a:gd name="connsiteX0" fmla="*/ 977518 w 977518"/>
              <a:gd name="connsiteY0" fmla="*/ 0 h 1645920"/>
              <a:gd name="connsiteX1" fmla="*/ 23362 w 977518"/>
              <a:gd name="connsiteY1" fmla="*/ 652007 h 1645920"/>
              <a:gd name="connsiteX2" fmla="*/ 325511 w 977518"/>
              <a:gd name="connsiteY2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7518" h="1645920">
                <a:moveTo>
                  <a:pt x="977518" y="0"/>
                </a:moveTo>
                <a:cubicBezTo>
                  <a:pt x="554774" y="188843"/>
                  <a:pt x="132030" y="377687"/>
                  <a:pt x="23362" y="652007"/>
                </a:cubicBezTo>
                <a:cubicBezTo>
                  <a:pt x="-85306" y="926327"/>
                  <a:pt x="214193" y="1468341"/>
                  <a:pt x="325511" y="1645920"/>
                </a:cubicBezTo>
              </a:path>
            </a:pathLst>
          </a:cu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353807" y="2289976"/>
            <a:ext cx="1212600" cy="1963972"/>
          </a:xfrm>
          <a:custGeom>
            <a:avLst/>
            <a:gdLst>
              <a:gd name="connsiteX0" fmla="*/ 1212600 w 1212600"/>
              <a:gd name="connsiteY0" fmla="*/ 0 h 1963972"/>
              <a:gd name="connsiteX1" fmla="*/ 11953 w 1212600"/>
              <a:gd name="connsiteY1" fmla="*/ 1017767 h 1963972"/>
              <a:gd name="connsiteX2" fmla="*/ 600350 w 1212600"/>
              <a:gd name="connsiteY2" fmla="*/ 1963972 h 196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2600" h="1963972">
                <a:moveTo>
                  <a:pt x="1212600" y="0"/>
                </a:moveTo>
                <a:cubicBezTo>
                  <a:pt x="663297" y="345219"/>
                  <a:pt x="113995" y="690438"/>
                  <a:pt x="11953" y="1017767"/>
                </a:cubicBezTo>
                <a:cubicBezTo>
                  <a:pt x="-90089" y="1345096"/>
                  <a:pt x="491682" y="1802296"/>
                  <a:pt x="600350" y="1963972"/>
                </a:cubicBezTo>
              </a:path>
            </a:pathLst>
          </a:cu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759232" y="1987826"/>
            <a:ext cx="807175" cy="1709531"/>
          </a:xfrm>
          <a:custGeom>
            <a:avLst/>
            <a:gdLst>
              <a:gd name="connsiteX0" fmla="*/ 807175 w 807175"/>
              <a:gd name="connsiteY0" fmla="*/ 0 h 1709531"/>
              <a:gd name="connsiteX1" fmla="*/ 12045 w 807175"/>
              <a:gd name="connsiteY1" fmla="*/ 564543 h 1709531"/>
              <a:gd name="connsiteX2" fmla="*/ 330097 w 807175"/>
              <a:gd name="connsiteY2" fmla="*/ 1709531 h 170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7175" h="1709531">
                <a:moveTo>
                  <a:pt x="807175" y="0"/>
                </a:moveTo>
                <a:cubicBezTo>
                  <a:pt x="449366" y="139810"/>
                  <a:pt x="91558" y="279621"/>
                  <a:pt x="12045" y="564543"/>
                </a:cubicBezTo>
                <a:cubicBezTo>
                  <a:pt x="-67468" y="849465"/>
                  <a:pt x="270462" y="1509423"/>
                  <a:pt x="330097" y="1709531"/>
                </a:cubicBezTo>
              </a:path>
            </a:pathLst>
          </a:cu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39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00000"/>
            <a:ext cx="9144000" cy="540000"/>
          </a:xfrm>
        </p:spPr>
        <p:txBody>
          <a:bodyPr/>
          <a:lstStyle/>
          <a:p>
            <a:pPr algn="ctr"/>
            <a:r>
              <a:rPr lang="da-DK" dirty="0"/>
              <a:t>So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really</a:t>
            </a:r>
            <a:r>
              <a:rPr lang="da-DK" dirty="0"/>
              <a:t> </a:t>
            </a:r>
            <a:r>
              <a:rPr lang="da-DK" dirty="0" err="1"/>
              <a:t>really</a:t>
            </a:r>
            <a:r>
              <a:rPr lang="da-DK" dirty="0"/>
              <a:t> sure or just a </a:t>
            </a:r>
            <a:r>
              <a:rPr lang="da-DK" dirty="0" err="1"/>
              <a:t>little</a:t>
            </a:r>
            <a:r>
              <a:rPr lang="da-DK" dirty="0"/>
              <a:t> sure?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4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412" y="843558"/>
            <a:ext cx="8334052" cy="3805583"/>
          </a:xfrm>
        </p:spPr>
        <p:txBody>
          <a:bodyPr>
            <a:noAutofit/>
          </a:bodyPr>
          <a:lstStyle/>
          <a:p>
            <a:pPr marL="216694" indent="-216694">
              <a:buNone/>
            </a:pPr>
            <a:r>
              <a:rPr lang="en-US" sz="1200" dirty="0">
                <a:solidFill>
                  <a:srgbClr val="000000"/>
                </a:solidFill>
              </a:rPr>
              <a:t>Standard for reporting of identifications proposed by the </a:t>
            </a:r>
            <a:r>
              <a:rPr lang="en-US" sz="1200" b="1" dirty="0"/>
              <a:t>Metabolomics Standards Initiative (MSI)</a:t>
            </a:r>
          </a:p>
          <a:p>
            <a:pPr marL="216694" indent="-216694"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216694" indent="-216694"/>
            <a:endParaRPr lang="en-US" sz="1200" dirty="0">
              <a:solidFill>
                <a:srgbClr val="000000"/>
              </a:solidFill>
            </a:endParaRPr>
          </a:p>
          <a:p>
            <a:pPr marL="216694" indent="-216694">
              <a:buNone/>
            </a:pPr>
            <a:r>
              <a:rPr lang="en-US" sz="1200" b="1" u="sng" dirty="0">
                <a:solidFill>
                  <a:srgbClr val="000000"/>
                </a:solidFill>
              </a:rPr>
              <a:t>LEVEL I</a:t>
            </a:r>
            <a:r>
              <a:rPr lang="en-US" sz="1200" b="1" dirty="0">
                <a:solidFill>
                  <a:srgbClr val="000000"/>
                </a:solidFill>
              </a:rPr>
              <a:t>: Identified compounds</a:t>
            </a:r>
          </a:p>
          <a:p>
            <a:pPr marL="346472" indent="-172641"/>
            <a:r>
              <a:rPr lang="en-US" sz="1200" dirty="0">
                <a:solidFill>
                  <a:srgbClr val="000000"/>
                </a:solidFill>
              </a:rPr>
              <a:t>Two independent measures (</a:t>
            </a:r>
            <a:r>
              <a:rPr lang="en-US" sz="1200" dirty="0" err="1">
                <a:solidFill>
                  <a:srgbClr val="000000"/>
                </a:solidFill>
              </a:rPr>
              <a:t>eg</a:t>
            </a:r>
            <a:r>
              <a:rPr lang="en-US" sz="1200" dirty="0">
                <a:solidFill>
                  <a:srgbClr val="000000"/>
                </a:solidFill>
              </a:rPr>
              <a:t>. RT and </a:t>
            </a:r>
            <a:r>
              <a:rPr lang="en-US" sz="1200" i="1" dirty="0">
                <a:solidFill>
                  <a:srgbClr val="000000"/>
                </a:solidFill>
              </a:rPr>
              <a:t>m/z</a:t>
            </a:r>
            <a:r>
              <a:rPr lang="en-US" sz="1200" dirty="0">
                <a:solidFill>
                  <a:srgbClr val="000000"/>
                </a:solidFill>
              </a:rPr>
              <a:t>)</a:t>
            </a:r>
          </a:p>
          <a:p>
            <a:pPr marL="346472" indent="-172641"/>
            <a:r>
              <a:rPr lang="en-US" sz="1200" dirty="0">
                <a:solidFill>
                  <a:srgbClr val="000000"/>
                </a:solidFill>
              </a:rPr>
              <a:t>compared to an </a:t>
            </a:r>
            <a:r>
              <a:rPr lang="en-US" sz="1200" b="1" dirty="0">
                <a:solidFill>
                  <a:srgbClr val="000000"/>
                </a:solidFill>
              </a:rPr>
              <a:t>authentic standard</a:t>
            </a: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200" b="1" u="sng" dirty="0">
                <a:solidFill>
                  <a:srgbClr val="000000"/>
                </a:solidFill>
              </a:rPr>
              <a:t>LEVEL II</a:t>
            </a:r>
            <a:r>
              <a:rPr lang="en-US" sz="1200" b="1" dirty="0">
                <a:solidFill>
                  <a:srgbClr val="000000"/>
                </a:solidFill>
              </a:rPr>
              <a:t>: Putatively annotated compounds</a:t>
            </a:r>
          </a:p>
          <a:p>
            <a:pPr marL="346472" indent="-172641"/>
            <a:r>
              <a:rPr lang="en-US" sz="1200" dirty="0">
                <a:solidFill>
                  <a:srgbClr val="000000"/>
                </a:solidFill>
              </a:rPr>
              <a:t>Physicochemical properties and/or spectral similarity with public/commercial </a:t>
            </a:r>
            <a:r>
              <a:rPr lang="en-US" sz="1200" b="1" dirty="0">
                <a:solidFill>
                  <a:srgbClr val="000000"/>
                </a:solidFill>
              </a:rPr>
              <a:t>spectral libraries</a:t>
            </a:r>
          </a:p>
          <a:p>
            <a:pPr marL="216694" indent="-216694"/>
            <a:endParaRPr lang="en-US" sz="1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200" b="1" u="sng" dirty="0">
                <a:solidFill>
                  <a:srgbClr val="000000"/>
                </a:solidFill>
              </a:rPr>
              <a:t>LEVEL III</a:t>
            </a:r>
            <a:r>
              <a:rPr lang="en-US" sz="1200" b="1" dirty="0">
                <a:solidFill>
                  <a:srgbClr val="000000"/>
                </a:solidFill>
              </a:rPr>
              <a:t>: Putatively characterized compound classes</a:t>
            </a:r>
          </a:p>
          <a:p>
            <a:pPr marL="346472"/>
            <a:r>
              <a:rPr lang="en-US" sz="1200" dirty="0">
                <a:solidFill>
                  <a:srgbClr val="000000"/>
                </a:solidFill>
              </a:rPr>
              <a:t>physicochemical properties of a chemical </a:t>
            </a:r>
            <a:r>
              <a:rPr lang="en-US" sz="1200" b="1" dirty="0">
                <a:solidFill>
                  <a:srgbClr val="000000"/>
                </a:solidFill>
              </a:rPr>
              <a:t>class of compounds</a:t>
            </a:r>
            <a:r>
              <a:rPr lang="en-US" sz="1200" dirty="0">
                <a:solidFill>
                  <a:srgbClr val="000000"/>
                </a:solidFill>
              </a:rPr>
              <a:t>, or by spectral similarity to known compounds of a chemical class</a:t>
            </a:r>
          </a:p>
          <a:p>
            <a:pPr marL="216694" indent="-216694"/>
            <a:endParaRPr lang="en-US" sz="1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200" b="1" u="sng" dirty="0">
                <a:solidFill>
                  <a:srgbClr val="000000"/>
                </a:solidFill>
              </a:rPr>
              <a:t>LEVEL IV</a:t>
            </a:r>
            <a:r>
              <a:rPr lang="en-US" sz="1200" b="1" dirty="0">
                <a:solidFill>
                  <a:srgbClr val="000000"/>
                </a:solidFill>
              </a:rPr>
              <a:t>: Unknown compounds</a:t>
            </a:r>
          </a:p>
          <a:p>
            <a:pPr marL="216694" indent="-216694"/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24325" y="4867265"/>
            <a:ext cx="3251531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400" dirty="0"/>
              <a:t>Metabolomics. 2007;3(3):211–21.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i="1" kern="0" dirty="0"/>
              <a:t>Identification levels (MSI): AKA how sure are you?</a:t>
            </a:r>
          </a:p>
          <a:p>
            <a:pPr marL="360000">
              <a:tabLst>
                <a:tab pos="1797050" algn="l"/>
              </a:tabLst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95367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Does MSI level I == 100 % sure ID?</a:t>
            </a:r>
          </a:p>
          <a:p>
            <a:pPr lvl="1">
              <a:spcBef>
                <a:spcPts val="400"/>
              </a:spcBef>
            </a:pPr>
            <a:r>
              <a:rPr lang="en-US" sz="1600" dirty="0"/>
              <a:t>Other compounds could also have ~same RT and ~same spectra</a:t>
            </a:r>
          </a:p>
          <a:p>
            <a:pPr lvl="1"/>
            <a:endParaRPr lang="en-US" sz="1600" dirty="0"/>
          </a:p>
          <a:p>
            <a:r>
              <a:rPr lang="en-US" sz="1800" dirty="0"/>
              <a:t>Could ”100 % sure ID” mean different things to different people?</a:t>
            </a:r>
          </a:p>
          <a:p>
            <a:pPr lvl="1">
              <a:spcBef>
                <a:spcPts val="400"/>
              </a:spcBef>
            </a:pPr>
            <a:r>
              <a:rPr lang="en-US" sz="1600" dirty="0"/>
              <a:t>Positional isomers (especially lipids)</a:t>
            </a:r>
          </a:p>
          <a:p>
            <a:pPr lvl="1">
              <a:spcBef>
                <a:spcPts val="400"/>
              </a:spcBef>
            </a:pPr>
            <a:r>
              <a:rPr lang="en-US" sz="1600" dirty="0"/>
              <a:t>Cis/trans</a:t>
            </a:r>
          </a:p>
          <a:p>
            <a:pPr lvl="1">
              <a:spcBef>
                <a:spcPts val="400"/>
              </a:spcBef>
            </a:pPr>
            <a:r>
              <a:rPr lang="en-US" sz="1600" dirty="0"/>
              <a:t>Stereoisomers</a:t>
            </a:r>
          </a:p>
          <a:p>
            <a:endParaRPr lang="en-GB" sz="1800" dirty="0"/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i="1" kern="0" dirty="0"/>
              <a:t>Identification levels (MSI): AKA how sure are you?</a:t>
            </a:r>
          </a:p>
          <a:p>
            <a:pPr marL="360000">
              <a:tabLst>
                <a:tab pos="1797050" algn="l"/>
              </a:tabLst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16553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00000"/>
            <a:ext cx="9144000" cy="540000"/>
          </a:xfrm>
        </p:spPr>
        <p:txBody>
          <a:bodyPr/>
          <a:lstStyle/>
          <a:p>
            <a:pPr algn="ctr"/>
            <a:r>
              <a:rPr lang="da-DK" dirty="0"/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93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7574"/>
            <a:ext cx="7886700" cy="415592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400" dirty="0"/>
              <a:t>The mass and isotope pattern help you find the </a:t>
            </a:r>
            <a:r>
              <a:rPr lang="en-US" sz="1400" b="1" dirty="0"/>
              <a:t>molecular formula</a:t>
            </a:r>
            <a:br>
              <a:rPr lang="en-US" sz="1400" b="1" dirty="0"/>
            </a:br>
            <a:r>
              <a:rPr lang="en-US" sz="1400" b="1" dirty="0"/>
              <a:t>Molecular formula</a:t>
            </a:r>
            <a:r>
              <a:rPr lang="en-US" sz="1400" dirty="0"/>
              <a:t> of fragments and losses are also informative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Not all possible formula are valid compounds (nitrogen rule, DBE)</a:t>
            </a:r>
          </a:p>
          <a:p>
            <a:pPr>
              <a:lnSpc>
                <a:spcPct val="120000"/>
              </a:lnSpc>
            </a:pP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sz="1400" b="1" dirty="0"/>
              <a:t>Adducts</a:t>
            </a:r>
            <a:r>
              <a:rPr lang="en-US" sz="1400" dirty="0"/>
              <a:t> can help (or make it more difficult to) find the </a:t>
            </a:r>
            <a:r>
              <a:rPr lang="en-US" sz="1400" b="1" dirty="0"/>
              <a:t>pseudo-molecular ion</a:t>
            </a:r>
          </a:p>
          <a:p>
            <a:pPr>
              <a:lnSpc>
                <a:spcPct val="120000"/>
              </a:lnSpc>
            </a:pPr>
            <a:r>
              <a:rPr lang="en-US" sz="1400" b="1" dirty="0"/>
              <a:t>Fragments</a:t>
            </a:r>
            <a:r>
              <a:rPr lang="en-US" sz="1400" dirty="0"/>
              <a:t> give info on the </a:t>
            </a:r>
            <a:r>
              <a:rPr lang="en-US" sz="1400" b="1" dirty="0"/>
              <a:t>structure</a:t>
            </a:r>
            <a:r>
              <a:rPr lang="en-US" sz="1400" dirty="0"/>
              <a:t> of the compound</a:t>
            </a:r>
          </a:p>
          <a:p>
            <a:pPr>
              <a:lnSpc>
                <a:spcPct val="120000"/>
              </a:lnSpc>
            </a:pP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sz="1400" b="1" dirty="0"/>
              <a:t>Compound databases</a:t>
            </a:r>
            <a:r>
              <a:rPr lang="en-US" sz="1400" dirty="0"/>
              <a:t> show us what compounds are known</a:t>
            </a:r>
          </a:p>
          <a:p>
            <a:pPr>
              <a:lnSpc>
                <a:spcPct val="120000"/>
              </a:lnSpc>
            </a:pPr>
            <a:r>
              <a:rPr lang="en-US" sz="1400" b="1" dirty="0"/>
              <a:t>Spectral databases</a:t>
            </a:r>
            <a:r>
              <a:rPr lang="en-US" sz="1400" dirty="0"/>
              <a:t> give us spectra of real compounds</a:t>
            </a:r>
          </a:p>
          <a:p>
            <a:pPr>
              <a:lnSpc>
                <a:spcPct val="120000"/>
              </a:lnSpc>
            </a:pPr>
            <a:r>
              <a:rPr lang="en-US" sz="1400" b="1" i="1" dirty="0"/>
              <a:t>In </a:t>
            </a:r>
            <a:r>
              <a:rPr lang="en-US" sz="1400" b="1" i="1" dirty="0" err="1"/>
              <a:t>silico</a:t>
            </a:r>
            <a:r>
              <a:rPr lang="en-US" sz="1400" b="1" dirty="0"/>
              <a:t> tools</a:t>
            </a:r>
            <a:r>
              <a:rPr lang="en-US" sz="1400" dirty="0"/>
              <a:t> can help us when no real spectrum is available</a:t>
            </a:r>
          </a:p>
          <a:p>
            <a:pPr>
              <a:lnSpc>
                <a:spcPct val="120000"/>
              </a:lnSpc>
            </a:pPr>
            <a:endParaRPr lang="en-US" sz="1400" i="1" dirty="0"/>
          </a:p>
          <a:p>
            <a:pPr>
              <a:lnSpc>
                <a:spcPct val="120000"/>
              </a:lnSpc>
            </a:pPr>
            <a:r>
              <a:rPr lang="en-US" sz="1400" dirty="0"/>
              <a:t>It is crucial to report the </a:t>
            </a:r>
            <a:r>
              <a:rPr lang="en-US" sz="1400" b="1" dirty="0"/>
              <a:t>level of certainly </a:t>
            </a:r>
            <a:r>
              <a:rPr lang="en-US" sz="1400" dirty="0"/>
              <a:t>unambiguously</a:t>
            </a:r>
          </a:p>
          <a:p>
            <a:pPr>
              <a:lnSpc>
                <a:spcPct val="120000"/>
              </a:lnSpc>
            </a:pPr>
            <a:endParaRPr lang="en-US" sz="1400" dirty="0"/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kern="0" dirty="0"/>
              <a:t>Summary: From features to compounds</a:t>
            </a:r>
          </a:p>
          <a:p>
            <a:pPr marL="360000">
              <a:tabLst>
                <a:tab pos="1797050" algn="l"/>
              </a:tabLst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45127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14412" y="1203324"/>
            <a:ext cx="8550076" cy="3384650"/>
          </a:xfrm>
        </p:spPr>
        <p:txBody>
          <a:bodyPr>
            <a:noAutofit/>
          </a:bodyPr>
          <a:lstStyle/>
          <a:p>
            <a:pPr>
              <a:spcBef>
                <a:spcPts val="1500"/>
              </a:spcBef>
            </a:pPr>
            <a:r>
              <a:rPr lang="en-US" sz="1400" dirty="0"/>
              <a:t>Start with low hanging fruits.</a:t>
            </a:r>
          </a:p>
          <a:p>
            <a:pPr lvl="1"/>
            <a:r>
              <a:rPr lang="en-US" sz="1400" dirty="0"/>
              <a:t>Search databases first.</a:t>
            </a:r>
          </a:p>
          <a:p>
            <a:pPr lvl="1"/>
            <a:r>
              <a:rPr lang="en-US" sz="1400" dirty="0"/>
              <a:t>Give up fast if not enough data or get more data (</a:t>
            </a:r>
            <a:r>
              <a:rPr lang="en-US" sz="1400" dirty="0" err="1"/>
              <a:t>MS</a:t>
            </a:r>
            <a:r>
              <a:rPr lang="en-US" sz="1400" baseline="30000" dirty="0" err="1"/>
              <a:t>n</a:t>
            </a:r>
            <a:r>
              <a:rPr lang="en-US" sz="1400" dirty="0"/>
              <a:t>) if possible/important.</a:t>
            </a:r>
            <a:br>
              <a:rPr lang="en-US" sz="1400" dirty="0"/>
            </a:br>
            <a:r>
              <a:rPr lang="en-US" sz="1400" dirty="0"/>
              <a:t>Accept that you won’t ID everything.</a:t>
            </a:r>
          </a:p>
          <a:p>
            <a:pPr>
              <a:spcBef>
                <a:spcPts val="1500"/>
              </a:spcBef>
            </a:pPr>
            <a:r>
              <a:rPr lang="en-US" sz="1400" dirty="0"/>
              <a:t>Find the pseudo-molecular ion before you try to ID.</a:t>
            </a:r>
          </a:p>
          <a:p>
            <a:pPr>
              <a:spcBef>
                <a:spcPts val="1500"/>
              </a:spcBef>
            </a:pPr>
            <a:r>
              <a:rPr lang="en-US" sz="1400" dirty="0"/>
              <a:t>Always check EIC before trying to ID a feature/fragment/adduct.</a:t>
            </a:r>
          </a:p>
          <a:p>
            <a:pPr>
              <a:spcBef>
                <a:spcPts val="1500"/>
              </a:spcBef>
            </a:pPr>
            <a:r>
              <a:rPr lang="en-US" sz="1400" dirty="0"/>
              <a:t>Don’t use the MSI levels blindly.</a:t>
            </a:r>
            <a:br>
              <a:rPr lang="en-US" sz="1400" dirty="0"/>
            </a:br>
            <a:r>
              <a:rPr lang="en-US" sz="1400" dirty="0"/>
              <a:t>Use good chemical sense and report uncertainty meticulously.</a:t>
            </a:r>
          </a:p>
          <a:p>
            <a:pPr>
              <a:spcBef>
                <a:spcPts val="1500"/>
              </a:spcBef>
            </a:pPr>
            <a:r>
              <a:rPr lang="en-US" sz="1400" b="1" dirty="0"/>
              <a:t>Remember: There is no substitute for authentic standard compounds.</a:t>
            </a:r>
            <a:br>
              <a:rPr lang="en-US" sz="1400" b="1" dirty="0"/>
            </a:br>
            <a:r>
              <a:rPr lang="en-US" sz="1400" b="1" dirty="0"/>
              <a:t>But they might not be enough!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81113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14412" y="771550"/>
            <a:ext cx="7992119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400" b="1" dirty="0" err="1"/>
              <a:t>Overview</a:t>
            </a:r>
            <a:endParaRPr lang="en-GB" sz="1400" b="1" dirty="0"/>
          </a:p>
          <a:p>
            <a:r>
              <a:rPr lang="en-GB" sz="1000" dirty="0"/>
              <a:t>These slides and more teaching material: http://stanstrup.github.io</a:t>
            </a:r>
            <a:r>
              <a:rPr lang="en-GB" sz="1000" dirty="0" smtClean="0"/>
              <a:t>/</a:t>
            </a:r>
            <a:endParaRPr lang="en-GB" sz="1000" dirty="0"/>
          </a:p>
          <a:p>
            <a:r>
              <a:rPr lang="en-US" sz="1000" dirty="0"/>
              <a:t>Kind T, </a:t>
            </a:r>
            <a:r>
              <a:rPr lang="en-US" sz="1000" dirty="0" err="1"/>
              <a:t>Fiehn</a:t>
            </a:r>
            <a:r>
              <a:rPr lang="en-US" sz="1000" dirty="0"/>
              <a:t> O. </a:t>
            </a:r>
            <a:r>
              <a:rPr lang="en-US" sz="1000" b="1" dirty="0"/>
              <a:t>Seven Golden Rules for heuristic filtering of molecular formulas obtained by accurate mass spectrometry.</a:t>
            </a:r>
            <a:r>
              <a:rPr lang="en-US" sz="1000" dirty="0"/>
              <a:t> BMC Bioinformatics. 2007 Mar;8(1):105. </a:t>
            </a:r>
            <a:endParaRPr lang="en-GB" sz="1000" dirty="0"/>
          </a:p>
          <a:p>
            <a:r>
              <a:rPr lang="en-US" sz="1000" dirty="0"/>
              <a:t>Sumner L et al. </a:t>
            </a:r>
            <a:r>
              <a:rPr lang="en-US" sz="1000" b="1" dirty="0"/>
              <a:t>Proposed minimum reporting standards for chemical analysis</a:t>
            </a:r>
            <a:r>
              <a:rPr lang="en-US" sz="1000" dirty="0"/>
              <a:t>. Metabolomics. 2007;3(3):211–21.</a:t>
            </a:r>
            <a:endParaRPr lang="da-DK" sz="1000" dirty="0"/>
          </a:p>
          <a:p>
            <a:r>
              <a:rPr lang="da-DK" sz="1000" dirty="0" err="1"/>
              <a:t>Dunn</a:t>
            </a:r>
            <a:r>
              <a:rPr lang="da-DK" sz="1000" dirty="0"/>
              <a:t> WB et al. </a:t>
            </a:r>
            <a:r>
              <a:rPr lang="da-DK" sz="1000" b="1" dirty="0"/>
              <a:t>Mass appeal: </a:t>
            </a:r>
            <a:r>
              <a:rPr lang="da-DK" sz="1000" b="1" dirty="0" err="1"/>
              <a:t>Metabolite</a:t>
            </a:r>
            <a:r>
              <a:rPr lang="da-DK" sz="1000" b="1" dirty="0"/>
              <a:t> </a:t>
            </a:r>
            <a:r>
              <a:rPr lang="da-DK" sz="1000" b="1" dirty="0" err="1"/>
              <a:t>identification</a:t>
            </a:r>
            <a:r>
              <a:rPr lang="da-DK" sz="1000" b="1" dirty="0"/>
              <a:t> in </a:t>
            </a:r>
            <a:r>
              <a:rPr lang="da-DK" sz="1000" b="1" dirty="0" err="1"/>
              <a:t>mass</a:t>
            </a:r>
            <a:r>
              <a:rPr lang="da-DK" sz="1000" b="1" dirty="0"/>
              <a:t> </a:t>
            </a:r>
            <a:r>
              <a:rPr lang="da-DK" sz="1000" b="1" dirty="0" err="1"/>
              <a:t>spectrometry-focused</a:t>
            </a:r>
            <a:r>
              <a:rPr lang="da-DK" sz="1000" b="1" dirty="0"/>
              <a:t> </a:t>
            </a:r>
            <a:r>
              <a:rPr lang="da-DK" sz="1000" b="1" dirty="0" err="1"/>
              <a:t>untargeted</a:t>
            </a:r>
            <a:r>
              <a:rPr lang="da-DK" sz="1000" b="1" dirty="0"/>
              <a:t> </a:t>
            </a:r>
            <a:r>
              <a:rPr lang="da-DK" sz="1000" b="1" dirty="0" err="1"/>
              <a:t>metabolomics</a:t>
            </a:r>
            <a:r>
              <a:rPr lang="da-DK" sz="1000" dirty="0"/>
              <a:t>. </a:t>
            </a:r>
            <a:r>
              <a:rPr lang="da-DK" sz="1000" dirty="0" err="1"/>
              <a:t>Metabolomics</a:t>
            </a:r>
            <a:r>
              <a:rPr lang="da-DK" sz="1000" dirty="0"/>
              <a:t>. 2013 Mar;9(SUPPL.1):44–66. </a:t>
            </a:r>
          </a:p>
          <a:p>
            <a:r>
              <a:rPr lang="en-US" sz="1000" dirty="0" err="1"/>
              <a:t>Stanstrup</a:t>
            </a:r>
            <a:r>
              <a:rPr lang="en-US" sz="1000" dirty="0"/>
              <a:t> J, </a:t>
            </a:r>
            <a:r>
              <a:rPr lang="en-US" sz="1000" dirty="0" err="1"/>
              <a:t>Gerlich</a:t>
            </a:r>
            <a:r>
              <a:rPr lang="en-US" sz="1000" dirty="0"/>
              <a:t> M, </a:t>
            </a:r>
            <a:r>
              <a:rPr lang="en-US" sz="1000" dirty="0" err="1"/>
              <a:t>Dragsted</a:t>
            </a:r>
            <a:r>
              <a:rPr lang="en-US" sz="1000" dirty="0"/>
              <a:t> LO, Neumann S</a:t>
            </a:r>
            <a:r>
              <a:rPr lang="en-US" sz="1000" b="1" dirty="0"/>
              <a:t>. Metabolite profiling and beyond: Approaches for the rapid processing and annotation of human blood serum mass spectrometry data Metabolomics and Metabolite Profiling</a:t>
            </a:r>
            <a:r>
              <a:rPr lang="en-US" sz="1000" dirty="0"/>
              <a:t>. Anal </a:t>
            </a:r>
            <a:r>
              <a:rPr lang="en-US" sz="1000" dirty="0" err="1"/>
              <a:t>Bioanal</a:t>
            </a:r>
            <a:r>
              <a:rPr lang="en-US" sz="1000" dirty="0"/>
              <a:t> Chem. 2013 Jun;405(15):5037–48. </a:t>
            </a:r>
            <a:r>
              <a:rPr lang="en-US" sz="1100" dirty="0"/>
              <a:t/>
            </a:r>
            <a:br>
              <a:rPr lang="en-US" sz="1100" dirty="0"/>
            </a:br>
            <a:endParaRPr lang="da-DK" sz="1100" dirty="0"/>
          </a:p>
          <a:p>
            <a:pPr marL="0" indent="0">
              <a:buNone/>
            </a:pPr>
            <a:r>
              <a:rPr lang="da-DK" sz="1200" b="1" i="1" dirty="0"/>
              <a:t>In </a:t>
            </a:r>
            <a:r>
              <a:rPr lang="da-DK" sz="1200" b="1" i="1" dirty="0" err="1"/>
              <a:t>silico</a:t>
            </a:r>
            <a:r>
              <a:rPr lang="da-DK" sz="1200" b="1" dirty="0"/>
              <a:t> </a:t>
            </a:r>
            <a:r>
              <a:rPr lang="da-DK" sz="1200" b="1" dirty="0" err="1"/>
              <a:t>methods</a:t>
            </a:r>
            <a:endParaRPr lang="da-DK" sz="1200" dirty="0"/>
          </a:p>
          <a:p>
            <a:r>
              <a:rPr lang="en-US" sz="1000" dirty="0" err="1"/>
              <a:t>Kuhl</a:t>
            </a:r>
            <a:r>
              <a:rPr lang="en-US" sz="1000" dirty="0"/>
              <a:t> C, </a:t>
            </a:r>
            <a:r>
              <a:rPr lang="en-US" sz="1000" dirty="0" err="1"/>
              <a:t>Tautenhahn</a:t>
            </a:r>
            <a:r>
              <a:rPr lang="en-US" sz="1000" dirty="0"/>
              <a:t> R, </a:t>
            </a:r>
            <a:r>
              <a:rPr lang="en-US" sz="1000" dirty="0" err="1"/>
              <a:t>Böttcher</a:t>
            </a:r>
            <a:r>
              <a:rPr lang="en-US" sz="1000" dirty="0"/>
              <a:t> C, Larson TR, Neumann S. </a:t>
            </a:r>
            <a:r>
              <a:rPr lang="en-US" sz="1000" b="1" dirty="0"/>
              <a:t>CAMERA: An integrated strategy for compound spectra extraction and annotation of liquid chromatography/mass spectrometry data sets</a:t>
            </a:r>
            <a:r>
              <a:rPr lang="en-US" sz="1000" dirty="0"/>
              <a:t>. Anal Chem. 2012 Jan;84(1):283–9.</a:t>
            </a:r>
          </a:p>
          <a:p>
            <a:r>
              <a:rPr lang="en-US" sz="1000" dirty="0"/>
              <a:t>Wolf S, Schmidt S, Müller-</a:t>
            </a:r>
            <a:r>
              <a:rPr lang="en-US" sz="1000" dirty="0" err="1"/>
              <a:t>Hannemann</a:t>
            </a:r>
            <a:r>
              <a:rPr lang="en-US" sz="1000" dirty="0"/>
              <a:t> M, Neumann S. </a:t>
            </a:r>
            <a:r>
              <a:rPr lang="en-US" sz="1000" b="1" i="1" dirty="0"/>
              <a:t>In </a:t>
            </a:r>
            <a:r>
              <a:rPr lang="en-US" sz="1000" b="1" i="1" dirty="0" err="1"/>
              <a:t>silico</a:t>
            </a:r>
            <a:r>
              <a:rPr lang="en-US" sz="1000" b="1" i="1" dirty="0"/>
              <a:t> </a:t>
            </a:r>
            <a:r>
              <a:rPr lang="en-US" sz="1000" b="1" dirty="0"/>
              <a:t>fragmentation for computer assisted identification of metabolite mass spectra</a:t>
            </a:r>
            <a:r>
              <a:rPr lang="en-US" sz="1000" dirty="0"/>
              <a:t>. BMC Bioinformatics. 2010 Mar;11(1):148.</a:t>
            </a:r>
          </a:p>
          <a:p>
            <a:r>
              <a:rPr lang="en-US" sz="1000" dirty="0" err="1"/>
              <a:t>Gerlich</a:t>
            </a:r>
            <a:r>
              <a:rPr lang="en-US" sz="1000" dirty="0"/>
              <a:t> M, Neumann S</a:t>
            </a:r>
            <a:r>
              <a:rPr lang="en-US" sz="1000" b="1" dirty="0"/>
              <a:t>. </a:t>
            </a:r>
            <a:r>
              <a:rPr lang="en-US" sz="1000" b="1" dirty="0" err="1"/>
              <a:t>MetFusion</a:t>
            </a:r>
            <a:r>
              <a:rPr lang="en-US" sz="1000" b="1" dirty="0"/>
              <a:t>: Integration of compound identification strategies</a:t>
            </a:r>
            <a:r>
              <a:rPr lang="en-US" sz="1000" dirty="0"/>
              <a:t>. J Mass </a:t>
            </a:r>
            <a:r>
              <a:rPr lang="en-US" sz="1000" dirty="0" err="1"/>
              <a:t>Spectrom</a:t>
            </a:r>
            <a:r>
              <a:rPr lang="en-US" sz="1000" dirty="0"/>
              <a:t>. 2013;48(3):291–8.</a:t>
            </a:r>
          </a:p>
          <a:p>
            <a:r>
              <a:rPr lang="en-US" sz="1000" dirty="0" err="1"/>
              <a:t>Dührkop</a:t>
            </a:r>
            <a:r>
              <a:rPr lang="en-US" sz="1000" dirty="0"/>
              <a:t> K, Shen H, </a:t>
            </a:r>
            <a:r>
              <a:rPr lang="en-US" sz="1000" dirty="0" err="1"/>
              <a:t>Meusel</a:t>
            </a:r>
            <a:r>
              <a:rPr lang="en-US" sz="1000" dirty="0"/>
              <a:t> M, </a:t>
            </a:r>
            <a:r>
              <a:rPr lang="en-US" sz="1000" dirty="0" err="1"/>
              <a:t>Rousu</a:t>
            </a:r>
            <a:r>
              <a:rPr lang="en-US" sz="1000" dirty="0"/>
              <a:t> J, </a:t>
            </a:r>
            <a:r>
              <a:rPr lang="en-US" sz="1000" dirty="0" err="1"/>
              <a:t>Böcker</a:t>
            </a:r>
            <a:r>
              <a:rPr lang="en-US" sz="1000" dirty="0"/>
              <a:t> S. </a:t>
            </a:r>
            <a:r>
              <a:rPr lang="en-US" sz="1000" b="1" dirty="0"/>
              <a:t>Searching molecular structure databases with tandem mass spectra using </a:t>
            </a:r>
            <a:r>
              <a:rPr lang="en-US" sz="1000" b="1" dirty="0" err="1"/>
              <a:t>CSI:FingerID</a:t>
            </a:r>
            <a:r>
              <a:rPr lang="en-US" sz="1000" b="1" dirty="0"/>
              <a:t>.</a:t>
            </a:r>
            <a:r>
              <a:rPr lang="en-US" sz="1000" dirty="0"/>
              <a:t> PNAS. 2015;112(41):12580-5.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Suggested</a:t>
            </a:r>
            <a:r>
              <a:rPr lang="da-DK" dirty="0"/>
              <a:t> future </a:t>
            </a:r>
            <a:r>
              <a:rPr lang="da-DK" dirty="0" err="1"/>
              <a:t>reading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8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00000"/>
            <a:ext cx="9144000" cy="540000"/>
          </a:xfrm>
        </p:spPr>
        <p:txBody>
          <a:bodyPr/>
          <a:lstStyle/>
          <a:p>
            <a:pPr algn="ctr"/>
            <a:r>
              <a:rPr lang="da-DK" dirty="0" err="1"/>
              <a:t>Finding</a:t>
            </a:r>
            <a:r>
              <a:rPr lang="da-DK" dirty="0"/>
              <a:t> the </a:t>
            </a:r>
            <a:r>
              <a:rPr lang="da-DK" dirty="0" err="1"/>
              <a:t>molecular</a:t>
            </a:r>
            <a:r>
              <a:rPr lang="da-DK" dirty="0"/>
              <a:t> </a:t>
            </a:r>
            <a:r>
              <a:rPr lang="da-DK" dirty="0" err="1"/>
              <a:t>formula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50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84177" cy="540000"/>
          </a:xfrm>
        </p:spPr>
        <p:txBody>
          <a:bodyPr>
            <a:normAutofit/>
          </a:bodyPr>
          <a:lstStyle/>
          <a:p>
            <a:pPr marL="360000"/>
            <a:r>
              <a:rPr lang="en-US" sz="2400" dirty="0">
                <a:solidFill>
                  <a:schemeClr val="tx1"/>
                </a:solidFill>
              </a:rPr>
              <a:t>Molecular formula: Mass alone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444606"/>
              </p:ext>
            </p:extLst>
          </p:nvPr>
        </p:nvGraphicFramePr>
        <p:xfrm>
          <a:off x="2805352" y="1197682"/>
          <a:ext cx="3533296" cy="382234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758536">
                  <a:extLst>
                    <a:ext uri="{9D8B030D-6E8A-4147-A177-3AD203B41FA5}">
                      <a16:colId xmlns:a16="http://schemas.microsoft.com/office/drawing/2014/main" xmlns="" val="3310358285"/>
                    </a:ext>
                  </a:extLst>
                </a:gridCol>
                <a:gridCol w="1002154">
                  <a:extLst>
                    <a:ext uri="{9D8B030D-6E8A-4147-A177-3AD203B41FA5}">
                      <a16:colId xmlns:a16="http://schemas.microsoft.com/office/drawing/2014/main" xmlns="" val="4232519338"/>
                    </a:ext>
                  </a:extLst>
                </a:gridCol>
                <a:gridCol w="643909">
                  <a:extLst>
                    <a:ext uri="{9D8B030D-6E8A-4147-A177-3AD203B41FA5}">
                      <a16:colId xmlns:a16="http://schemas.microsoft.com/office/drawing/2014/main" xmlns="" val="1030733545"/>
                    </a:ext>
                  </a:extLst>
                </a:gridCol>
                <a:gridCol w="1128697">
                  <a:extLst>
                    <a:ext uri="{9D8B030D-6E8A-4147-A177-3AD203B41FA5}">
                      <a16:colId xmlns:a16="http://schemas.microsoft.com/office/drawing/2014/main" xmlns="" val="4122055144"/>
                    </a:ext>
                  </a:extLst>
                </a:gridCol>
              </a:tblGrid>
              <a:tr h="479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Formula</a:t>
                      </a:r>
                      <a:endParaRPr lang="en-US" sz="10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Nitrogen rule</a:t>
                      </a:r>
                      <a:endParaRPr lang="en-US" sz="10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effectLst/>
                        </a:rPr>
                        <a:t>DBE</a:t>
                      </a:r>
                      <a:endParaRPr lang="en-US" sz="10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effectLst/>
                        </a:rPr>
                        <a:t>Calc. </a:t>
                      </a:r>
                      <a:r>
                        <a:rPr lang="en-US" sz="1000" b="1" i="1" u="none" strike="noStrike" dirty="0">
                          <a:effectLst/>
                        </a:rPr>
                        <a:t>m/z</a:t>
                      </a:r>
                      <a:endParaRPr lang="en-US" sz="1000" b="1" i="1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extLst>
                  <a:ext uri="{0D108BD9-81ED-4DB2-BD59-A6C34878D82A}">
                    <a16:rowId xmlns:a16="http://schemas.microsoft.com/office/drawing/2014/main" xmlns="" val="1763048872"/>
                  </a:ext>
                </a:extLst>
              </a:tr>
              <a:tr h="222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NS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Invalid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1.5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45.9751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extLst>
                  <a:ext uri="{0D108BD9-81ED-4DB2-BD59-A6C34878D82A}">
                    <a16:rowId xmlns:a16="http://schemas.microsoft.com/office/drawing/2014/main" xmlns="" val="4205208626"/>
                  </a:ext>
                </a:extLst>
              </a:tr>
              <a:tr h="222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CH</a:t>
                      </a:r>
                      <a:r>
                        <a:rPr lang="en-US" sz="1000" u="none" strike="noStrike" baseline="-25000" dirty="0">
                          <a:effectLst/>
                        </a:rPr>
                        <a:t>2</a:t>
                      </a:r>
                      <a:r>
                        <a:rPr lang="en-US" sz="1000" u="none" strike="noStrike" dirty="0">
                          <a:effectLst/>
                        </a:rPr>
                        <a:t>S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Valid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45.9877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extLst>
                  <a:ext uri="{0D108BD9-81ED-4DB2-BD59-A6C34878D82A}">
                    <a16:rowId xmlns:a16="http://schemas.microsoft.com/office/drawing/2014/main" xmlns="" val="363645194"/>
                  </a:ext>
                </a:extLst>
              </a:tr>
              <a:tr h="222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NO</a:t>
                      </a:r>
                      <a:r>
                        <a:rPr lang="en-US" sz="1000" b="1" u="none" strike="noStrike" baseline="-25000" dirty="0">
                          <a:effectLst/>
                        </a:rPr>
                        <a:t>2</a:t>
                      </a:r>
                      <a:endParaRPr lang="en-US" sz="1000" b="1" i="0" u="none" strike="noStrike" baseline="-250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Invalid</a:t>
                      </a:r>
                      <a:endParaRPr lang="en-US" sz="10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effectLst/>
                        </a:rPr>
                        <a:t>1.5</a:t>
                      </a:r>
                      <a:endParaRPr lang="en-US" sz="10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effectLst/>
                        </a:rPr>
                        <a:t>45.9929</a:t>
                      </a:r>
                      <a:endParaRPr lang="en-US" sz="10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extLst>
                  <a:ext uri="{0D108BD9-81ED-4DB2-BD59-A6C34878D82A}">
                    <a16:rowId xmlns:a16="http://schemas.microsoft.com/office/drawing/2014/main" xmlns="" val="4292861999"/>
                  </a:ext>
                </a:extLst>
              </a:tr>
              <a:tr h="222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CH</a:t>
                      </a:r>
                      <a:r>
                        <a:rPr lang="en-US" sz="1000" b="1" u="none" strike="noStrike" baseline="-25000" dirty="0">
                          <a:effectLst/>
                        </a:rPr>
                        <a:t>2</a:t>
                      </a:r>
                      <a:r>
                        <a:rPr lang="en-US" sz="1000" b="1" u="none" strike="noStrike" dirty="0">
                          <a:effectLst/>
                        </a:rPr>
                        <a:t>O</a:t>
                      </a:r>
                      <a:r>
                        <a:rPr lang="en-US" sz="1000" b="1" u="none" strike="noStrike" baseline="-25000" dirty="0">
                          <a:effectLst/>
                        </a:rPr>
                        <a:t>2</a:t>
                      </a:r>
                      <a:endParaRPr lang="en-US" sz="1000" b="1" i="0" u="none" strike="noStrike" baseline="-250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Valid</a:t>
                      </a:r>
                      <a:endParaRPr lang="en-US" sz="10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1</a:t>
                      </a:r>
                      <a:endParaRPr lang="en-US" sz="10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effectLst/>
                        </a:rPr>
                        <a:t>46.0055</a:t>
                      </a:r>
                      <a:endParaRPr lang="en-US" sz="10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extLst>
                  <a:ext uri="{0D108BD9-81ED-4DB2-BD59-A6C34878D82A}">
                    <a16:rowId xmlns:a16="http://schemas.microsoft.com/office/drawing/2014/main" xmlns="" val="292600657"/>
                  </a:ext>
                </a:extLst>
              </a:tr>
              <a:tr h="222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H</a:t>
                      </a:r>
                      <a:r>
                        <a:rPr lang="en-US" sz="1000" u="none" strike="noStrike" baseline="-25000" dirty="0">
                          <a:effectLst/>
                        </a:rPr>
                        <a:t>2</a:t>
                      </a:r>
                      <a:r>
                        <a:rPr lang="en-US" sz="1000" u="none" strike="noStrike" dirty="0">
                          <a:effectLst/>
                        </a:rPr>
                        <a:t>N</a:t>
                      </a:r>
                      <a:r>
                        <a:rPr lang="en-US" sz="1000" u="none" strike="noStrike" baseline="-25000" dirty="0">
                          <a:effectLst/>
                        </a:rPr>
                        <a:t>2</a:t>
                      </a:r>
                      <a:r>
                        <a:rPr lang="en-US" sz="1000" u="none" strike="noStrike" dirty="0">
                          <a:effectLst/>
                        </a:rPr>
                        <a:t>O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Valid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46.0167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extLst>
                  <a:ext uri="{0D108BD9-81ED-4DB2-BD59-A6C34878D82A}">
                    <a16:rowId xmlns:a16="http://schemas.microsoft.com/office/drawing/2014/main" xmlns="" val="2187000001"/>
                  </a:ext>
                </a:extLst>
              </a:tr>
              <a:tr h="222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CH</a:t>
                      </a:r>
                      <a:r>
                        <a:rPr lang="en-US" sz="1000" u="none" strike="noStrike" baseline="-25000" dirty="0">
                          <a:effectLst/>
                        </a:rPr>
                        <a:t>4</a:t>
                      </a:r>
                      <a:r>
                        <a:rPr lang="en-US" sz="1000" u="none" strike="noStrike" dirty="0">
                          <a:effectLst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Invalid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0.5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46.0293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extLst>
                  <a:ext uri="{0D108BD9-81ED-4DB2-BD59-A6C34878D82A}">
                    <a16:rowId xmlns:a16="http://schemas.microsoft.com/office/drawing/2014/main" xmlns="" val="3471866726"/>
                  </a:ext>
                </a:extLst>
              </a:tr>
              <a:tr h="222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H</a:t>
                      </a:r>
                      <a:r>
                        <a:rPr lang="en-US" sz="1000" u="none" strike="noStrike" baseline="-25000" dirty="0">
                          <a:effectLst/>
                        </a:rPr>
                        <a:t>4</a:t>
                      </a:r>
                      <a:r>
                        <a:rPr lang="en-US" sz="1000" u="none" strike="noStrike" dirty="0">
                          <a:effectLst/>
                        </a:rPr>
                        <a:t>N</a:t>
                      </a:r>
                      <a:r>
                        <a:rPr lang="en-US" sz="1000" u="none" strike="noStrike" baseline="-25000" dirty="0">
                          <a:effectLst/>
                        </a:rPr>
                        <a:t>3</a:t>
                      </a:r>
                      <a:endParaRPr lang="en-US" sz="1000" b="0" i="0" u="none" strike="noStrike" baseline="-250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Invalid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0.5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46.0405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extLst>
                  <a:ext uri="{0D108BD9-81ED-4DB2-BD59-A6C34878D82A}">
                    <a16:rowId xmlns:a16="http://schemas.microsoft.com/office/drawing/2014/main" xmlns="" val="970174632"/>
                  </a:ext>
                </a:extLst>
              </a:tr>
              <a:tr h="222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C</a:t>
                      </a:r>
                      <a:r>
                        <a:rPr lang="en-US" sz="1000" b="1" u="none" strike="noStrike" baseline="-25000" dirty="0">
                          <a:effectLst/>
                        </a:rPr>
                        <a:t>2</a:t>
                      </a:r>
                      <a:r>
                        <a:rPr lang="en-US" sz="1000" b="1" u="none" strike="noStrike" dirty="0">
                          <a:effectLst/>
                        </a:rPr>
                        <a:t>H</a:t>
                      </a:r>
                      <a:r>
                        <a:rPr lang="en-US" sz="1000" b="1" u="none" strike="noStrike" baseline="-25000" dirty="0">
                          <a:effectLst/>
                        </a:rPr>
                        <a:t>6</a:t>
                      </a:r>
                      <a:r>
                        <a:rPr lang="en-US" sz="1000" b="1" u="none" strike="noStrike" dirty="0">
                          <a:effectLst/>
                        </a:rPr>
                        <a:t>O</a:t>
                      </a:r>
                      <a:endParaRPr lang="en-US" sz="10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Valid</a:t>
                      </a:r>
                      <a:endParaRPr lang="en-US" sz="10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0</a:t>
                      </a:r>
                      <a:endParaRPr lang="en-US" sz="10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effectLst/>
                        </a:rPr>
                        <a:t>46.0419</a:t>
                      </a:r>
                      <a:endParaRPr lang="en-US" sz="10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extLst>
                  <a:ext uri="{0D108BD9-81ED-4DB2-BD59-A6C34878D82A}">
                    <a16:rowId xmlns:a16="http://schemas.microsoft.com/office/drawing/2014/main" xmlns="" val="4137779964"/>
                  </a:ext>
                </a:extLst>
              </a:tr>
              <a:tr h="222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CH</a:t>
                      </a:r>
                      <a:r>
                        <a:rPr lang="en-US" sz="1000" u="none" strike="noStrike" baseline="-25000" dirty="0">
                          <a:effectLst/>
                        </a:rPr>
                        <a:t>6</a:t>
                      </a:r>
                      <a:r>
                        <a:rPr lang="en-US" sz="1000" u="none" strike="noStrike" dirty="0">
                          <a:effectLst/>
                        </a:rPr>
                        <a:t>N</a:t>
                      </a:r>
                      <a:r>
                        <a:rPr lang="en-US" sz="1000" u="none" strike="noStrike" baseline="-25000" dirty="0">
                          <a:effectLst/>
                        </a:rPr>
                        <a:t>2</a:t>
                      </a:r>
                      <a:endParaRPr lang="en-US" sz="1000" b="0" i="0" u="none" strike="noStrike" baseline="-250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Valid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46.0531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extLst>
                  <a:ext uri="{0D108BD9-81ED-4DB2-BD59-A6C34878D82A}">
                    <a16:rowId xmlns:a16="http://schemas.microsoft.com/office/drawing/2014/main" xmlns="" val="672574544"/>
                  </a:ext>
                </a:extLst>
              </a:tr>
              <a:tr h="222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C</a:t>
                      </a:r>
                      <a:r>
                        <a:rPr lang="en-US" sz="1000" u="none" strike="noStrike" baseline="-25000" dirty="0">
                          <a:effectLst/>
                        </a:rPr>
                        <a:t>2</a:t>
                      </a:r>
                      <a:r>
                        <a:rPr lang="en-US" sz="1000" u="none" strike="noStrike" dirty="0">
                          <a:effectLst/>
                        </a:rPr>
                        <a:t>H</a:t>
                      </a:r>
                      <a:r>
                        <a:rPr lang="en-US" sz="1000" u="none" strike="noStrike" baseline="-25000" dirty="0">
                          <a:effectLst/>
                        </a:rPr>
                        <a:t>8</a:t>
                      </a:r>
                      <a:r>
                        <a:rPr lang="en-US" sz="1000" u="none" strike="noStrike" dirty="0">
                          <a:effectLst/>
                        </a:rPr>
                        <a:t>N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Invalid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-0.5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46.0657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extLst>
                  <a:ext uri="{0D108BD9-81ED-4DB2-BD59-A6C34878D82A}">
                    <a16:rowId xmlns:a16="http://schemas.microsoft.com/office/drawing/2014/main" xmlns="" val="2359700040"/>
                  </a:ext>
                </a:extLst>
              </a:tr>
              <a:tr h="222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effectLst/>
                        </a:rPr>
                        <a:t>C</a:t>
                      </a:r>
                      <a:r>
                        <a:rPr lang="en-US" sz="1000" b="0" u="none" strike="noStrike" baseline="-25000" dirty="0">
                          <a:effectLst/>
                        </a:rPr>
                        <a:t>3</a:t>
                      </a:r>
                      <a:r>
                        <a:rPr lang="en-US" sz="1000" b="0" u="none" strike="noStrike" dirty="0">
                          <a:effectLst/>
                        </a:rPr>
                        <a:t>H</a:t>
                      </a:r>
                      <a:r>
                        <a:rPr lang="en-US" sz="1000" b="0" u="none" strike="noStrike" baseline="-25000" dirty="0">
                          <a:effectLst/>
                        </a:rPr>
                        <a:t>10</a:t>
                      </a:r>
                      <a:endParaRPr lang="en-US" sz="1000" b="0" i="0" u="none" strike="noStrike" baseline="-250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effectLst/>
                        </a:rPr>
                        <a:t>Valid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u="none" strike="noStrike" dirty="0">
                          <a:effectLst/>
                        </a:rPr>
                        <a:t>-1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u="none" strike="noStrike" dirty="0">
                          <a:effectLst/>
                        </a:rPr>
                        <a:t>46.0783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extLst>
                  <a:ext uri="{0D108BD9-81ED-4DB2-BD59-A6C34878D82A}">
                    <a16:rowId xmlns:a16="http://schemas.microsoft.com/office/drawing/2014/main" xmlns="" val="3030294673"/>
                  </a:ext>
                </a:extLst>
              </a:tr>
              <a:tr h="222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H</a:t>
                      </a:r>
                      <a:r>
                        <a:rPr lang="en-US" sz="1000" u="none" strike="noStrike" baseline="-25000" dirty="0">
                          <a:effectLst/>
                        </a:rPr>
                        <a:t>14</a:t>
                      </a:r>
                      <a:r>
                        <a:rPr lang="en-US" sz="1000" u="none" strike="noStrike" dirty="0">
                          <a:effectLst/>
                        </a:rPr>
                        <a:t>S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Valid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-6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46.0816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extLst>
                  <a:ext uri="{0D108BD9-81ED-4DB2-BD59-A6C34878D82A}">
                    <a16:rowId xmlns:a16="http://schemas.microsoft.com/office/drawing/2014/main" xmlns="" val="2041354751"/>
                  </a:ext>
                </a:extLst>
              </a:tr>
              <a:tr h="222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H</a:t>
                      </a:r>
                      <a:r>
                        <a:rPr lang="en-US" sz="1000" u="none" strike="noStrike" baseline="-25000" dirty="0">
                          <a:effectLst/>
                        </a:rPr>
                        <a:t>14</a:t>
                      </a:r>
                      <a:r>
                        <a:rPr lang="en-US" sz="1000" u="none" strike="noStrike" dirty="0">
                          <a:effectLst/>
                        </a:rPr>
                        <a:t>O</a:t>
                      </a:r>
                      <a:r>
                        <a:rPr lang="en-US" sz="1000" u="none" strike="noStrike" baseline="-25000" dirty="0">
                          <a:effectLst/>
                        </a:rPr>
                        <a:t>2</a:t>
                      </a:r>
                      <a:endParaRPr lang="en-US" sz="1000" b="0" i="0" u="none" strike="noStrike" baseline="-250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Valid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-6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46.0994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extLst>
                  <a:ext uri="{0D108BD9-81ED-4DB2-BD59-A6C34878D82A}">
                    <a16:rowId xmlns:a16="http://schemas.microsoft.com/office/drawing/2014/main" xmlns="" val="1934723933"/>
                  </a:ext>
                </a:extLst>
              </a:tr>
              <a:tr h="222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H</a:t>
                      </a:r>
                      <a:r>
                        <a:rPr lang="en-US" sz="1000" u="none" strike="noStrike" baseline="-25000" dirty="0">
                          <a:effectLst/>
                        </a:rPr>
                        <a:t>16</a:t>
                      </a:r>
                      <a:r>
                        <a:rPr lang="en-US" sz="1000" u="none" strike="noStrike" dirty="0">
                          <a:effectLst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Invalid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-6.5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46.1232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extLst>
                  <a:ext uri="{0D108BD9-81ED-4DB2-BD59-A6C34878D82A}">
                    <a16:rowId xmlns:a16="http://schemas.microsoft.com/office/drawing/2014/main" xmlns="" val="2616375056"/>
                  </a:ext>
                </a:extLst>
              </a:tr>
              <a:tr h="222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H</a:t>
                      </a:r>
                      <a:r>
                        <a:rPr lang="en-US" sz="1000" u="none" strike="noStrike" baseline="-25000" dirty="0">
                          <a:effectLst/>
                        </a:rPr>
                        <a:t>18</a:t>
                      </a:r>
                      <a:r>
                        <a:rPr lang="en-US" sz="1000" u="none" strike="noStrike" dirty="0">
                          <a:effectLst/>
                        </a:rPr>
                        <a:t>N</a:t>
                      </a:r>
                      <a:r>
                        <a:rPr lang="en-US" sz="1000" u="none" strike="noStrike" baseline="-25000" dirty="0">
                          <a:effectLst/>
                        </a:rPr>
                        <a:t>2</a:t>
                      </a:r>
                      <a:endParaRPr lang="en-US" sz="1000" b="0" i="0" u="none" strike="noStrike" baseline="-250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Valid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-7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46.1470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extLst>
                  <a:ext uri="{0D108BD9-81ED-4DB2-BD59-A6C34878D82A}">
                    <a16:rowId xmlns:a16="http://schemas.microsoft.com/office/drawing/2014/main" xmlns="" val="42981434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624862" y="2067694"/>
            <a:ext cx="1619546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400" dirty="0"/>
              <a:t>Nitrogen dioxide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24862" y="2305285"/>
            <a:ext cx="1164871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400" dirty="0"/>
              <a:t>Formic acid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24862" y="3223161"/>
            <a:ext cx="816570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400" dirty="0"/>
              <a:t>Ethanol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60372"/>
              </p:ext>
            </p:extLst>
          </p:nvPr>
        </p:nvGraphicFramePr>
        <p:xfrm>
          <a:off x="179512" y="1486618"/>
          <a:ext cx="1276286" cy="266930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08834">
                  <a:extLst>
                    <a:ext uri="{9D8B030D-6E8A-4147-A177-3AD203B41FA5}">
                      <a16:colId xmlns:a16="http://schemas.microsoft.com/office/drawing/2014/main" xmlns="" val="1633062359"/>
                    </a:ext>
                  </a:extLst>
                </a:gridCol>
                <a:gridCol w="967452">
                  <a:extLst>
                    <a:ext uri="{9D8B030D-6E8A-4147-A177-3AD203B41FA5}">
                      <a16:colId xmlns:a16="http://schemas.microsoft.com/office/drawing/2014/main" xmlns="" val="3486596796"/>
                    </a:ext>
                  </a:extLst>
                </a:gridCol>
              </a:tblGrid>
              <a:tr h="329308"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  <a:latin typeface="+mj-lt"/>
                        </a:rPr>
                        <a:t>Mass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728849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1.0078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:a16="http://schemas.microsoft.com/office/drawing/2014/main" xmlns="" val="332443983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:a16="http://schemas.microsoft.com/office/drawing/2014/main" xmlns="" val="233544237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+mj-lt"/>
                        </a:rPr>
                        <a:t>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12.0000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:a16="http://schemas.microsoft.com/office/drawing/2014/main" xmlns="" val="10019320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:a16="http://schemas.microsoft.com/office/drawing/2014/main" xmlns="" val="24253525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14.0031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:a16="http://schemas.microsoft.com/office/drawing/2014/main" xmlns="" val="8347516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:a16="http://schemas.microsoft.com/office/drawing/2014/main" xmlns="" val="183652414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+mj-lt"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15.9949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:a16="http://schemas.microsoft.com/office/drawing/2014/main" xmlns="" val="60009024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:a16="http://schemas.microsoft.com/office/drawing/2014/main" xmlns="" val="253044909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</a:t>
                      </a: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30.9738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:a16="http://schemas.microsoft.com/office/drawing/2014/main" xmlns="" val="141418695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:a16="http://schemas.microsoft.com/office/drawing/2014/main" xmlns="" val="39847202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+mj-lt"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31.9721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:a16="http://schemas.microsoft.com/office/drawing/2014/main" xmlns="" val="37415338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:a16="http://schemas.microsoft.com/office/drawing/2014/main" xmlns="" val="87530707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+mj-lt"/>
                        </a:rPr>
                        <a:t>Cl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34.9689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:a16="http://schemas.microsoft.com/office/drawing/2014/main" xmlns="" val="426659493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771800" y="684549"/>
            <a:ext cx="364747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b="1" dirty="0"/>
              <a:t>Mass = 46. What can it be?</a:t>
            </a:r>
          </a:p>
        </p:txBody>
      </p:sp>
    </p:spTree>
    <p:extLst>
      <p:ext uri="{BB962C8B-B14F-4D97-AF65-F5344CB8AC3E}">
        <p14:creationId xmlns:p14="http://schemas.microsoft.com/office/powerpoint/2010/main" val="171995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/>
              <a:t>Molecular formula: Nitrogen rule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1059582"/>
            <a:ext cx="8496944" cy="354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compounds containing exclusively H, C, N, O, Si, P, S, and the halogens: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odd nominal mass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odd number of N atoms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 nominal mass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zero or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 number of N atoms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N.B.: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Reverses for +H and –H charged compounds!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 NOT reverse for electron impact 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i.e.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classical GC since only an electron is lost)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 works for small molecules (the non-integer part of masses will add up)</a:t>
            </a:r>
          </a:p>
        </p:txBody>
      </p:sp>
      <p:sp>
        <p:nvSpPr>
          <p:cNvPr id="5" name="Rectangle 4"/>
          <p:cNvSpPr/>
          <p:nvPr/>
        </p:nvSpPr>
        <p:spPr>
          <a:xfrm>
            <a:off x="-4604" y="4856261"/>
            <a:ext cx="70552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/>
              <a:t>http://fiehnlab.ucdavis.edu/projects/Seven_Golden_Rules/Nitrogen_Rule</a:t>
            </a:r>
          </a:p>
        </p:txBody>
      </p:sp>
    </p:spTree>
    <p:extLst>
      <p:ext uri="{BB962C8B-B14F-4D97-AF65-F5344CB8AC3E}">
        <p14:creationId xmlns:p14="http://schemas.microsoft.com/office/powerpoint/2010/main" val="197911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/>
              <a:t>Molecular formula: Double bond equivalent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52766" y="3291830"/>
            <a:ext cx="4607666" cy="1337948"/>
          </a:xfrm>
          <a:prstGeom prst="rect">
            <a:avLst/>
          </a:prstGeom>
          <a:solidFill>
            <a:srgbClr val="FF0000">
              <a:alpha val="20000"/>
            </a:srgbClr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b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DBE = 1 !</a:t>
            </a: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6564" y="1092940"/>
            <a:ext cx="8345916" cy="470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Double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bond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equivalent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(DBE)	== Ring Double Bond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Equivalents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(RDBE) == 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Degree of unsaturation (UN,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	== Pi Bonds or Rings (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PBoR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85626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a-DK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Fiehn </a:t>
            </a:r>
            <a:r>
              <a:rPr lang="da-DK" sz="140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regarding</a:t>
            </a:r>
            <a:r>
              <a:rPr lang="da-DK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</a:t>
            </a:r>
            <a:r>
              <a:rPr lang="da-DK" sz="140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why</a:t>
            </a:r>
            <a:r>
              <a:rPr lang="da-DK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DBE is </a:t>
            </a:r>
            <a:r>
              <a:rPr lang="da-DK" sz="140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misleading</a:t>
            </a:r>
            <a:r>
              <a:rPr lang="da-DK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: http://fiehnlab.ucdavis.edu/projects/Seven_Golden_Rules/Ring-Double-Bonds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958724"/>
              </p:ext>
            </p:extLst>
          </p:nvPr>
        </p:nvGraphicFramePr>
        <p:xfrm>
          <a:off x="3884732" y="3356782"/>
          <a:ext cx="1425956" cy="896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5" name="CS ChemDraw Drawing" r:id="rId4" imgW="2166480" imgH="1362255" progId="ChemDraw.Document.6.0">
                  <p:embed/>
                </p:oleObj>
              </mc:Choice>
              <mc:Fallback>
                <p:oleObj name="CS ChemDraw Drawing" r:id="rId4" imgW="2166480" imgH="13622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84732" y="3356782"/>
                        <a:ext cx="1425956" cy="896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094676"/>
              </p:ext>
            </p:extLst>
          </p:nvPr>
        </p:nvGraphicFramePr>
        <p:xfrm>
          <a:off x="5469267" y="3357827"/>
          <a:ext cx="1425956" cy="895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6" name="CS ChemDraw Drawing" r:id="rId6" imgW="2166840" imgH="1360458" progId="ChemDraw.Document.6.0">
                  <p:embed/>
                </p:oleObj>
              </mc:Choice>
              <mc:Fallback>
                <p:oleObj name="CS ChemDraw Drawing" r:id="rId6" imgW="2166840" imgH="136045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69267" y="3357827"/>
                        <a:ext cx="1425956" cy="895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55182"/>
              </p:ext>
            </p:extLst>
          </p:nvPr>
        </p:nvGraphicFramePr>
        <p:xfrm>
          <a:off x="7034476" y="3357827"/>
          <a:ext cx="1425956" cy="895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7" name="CS ChemDraw Drawing" r:id="rId8" imgW="2166480" imgH="1360458" progId="ChemDraw.Document.6.0">
                  <p:embed/>
                </p:oleObj>
              </mc:Choice>
              <mc:Fallback>
                <p:oleObj name="CS ChemDraw Drawing" r:id="rId8" imgW="2166480" imgH="136045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34476" y="3357827"/>
                        <a:ext cx="1425956" cy="895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47200" y="1817987"/>
                <a:ext cx="8352928" cy="29001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auto">
                  <a:lnSpc>
                    <a:spcPct val="60000"/>
                  </a:lnSpc>
                  <a:spcBef>
                    <a:spcPts val="1000"/>
                  </a:spcBef>
                  <a:spcAft>
                    <a:spcPts val="0"/>
                  </a:spcAft>
                  <a:defRPr/>
                </a:pPr>
                <a:r>
                  <a:rPr lang="en-US" sz="15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For molecules containing only carbon, hydrogen, monovalent halogens, nitrogen, and oxygen:</a:t>
                </a:r>
                <a:br>
                  <a:rPr lang="en-US" sz="1500" dirty="0">
                    <a:solidFill>
                      <a:sysClr val="windowText" lastClr="000000"/>
                    </a:solidFill>
                    <a:latin typeface="Calibri" panose="020F0502020204030204"/>
                  </a:rPr>
                </a:br>
                <a:endParaRPr lang="en-US" sz="1500" dirty="0">
                  <a:solidFill>
                    <a:sysClr val="windowText" lastClr="000000"/>
                  </a:solidFill>
                  <a:latin typeface="Calibri" panose="020F0502020204030204"/>
                </a:endParaRPr>
              </a:p>
              <a:p>
                <a:pPr lvl="0" fontAlgn="auto">
                  <a:lnSpc>
                    <a:spcPct val="60000"/>
                  </a:lnSpc>
                  <a:spcBef>
                    <a:spcPts val="1000"/>
                  </a:spcBef>
                  <a:spcAft>
                    <a:spcPts val="0"/>
                  </a:spcAft>
                  <a:defRPr/>
                </a:pPr>
                <a:endParaRPr lang="en-US" sz="1500" dirty="0">
                  <a:solidFill>
                    <a:sysClr val="windowText" lastClr="000000"/>
                  </a:solidFill>
                  <a:latin typeface="Calibri" panose="020F0502020204030204"/>
                </a:endParaRPr>
              </a:p>
              <a:p>
                <a:pPr lvl="0" fontAlgn="auto">
                  <a:lnSpc>
                    <a:spcPct val="60000"/>
                  </a:lnSpc>
                  <a:spcBef>
                    <a:spcPts val="100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𝐷𝐵𝐸</m:t>
                      </m:r>
                      <m:r>
                        <a:rPr lang="en-US" sz="15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5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500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5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sz="15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5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500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5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sz="15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5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500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5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15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5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500" dirty="0">
                  <a:solidFill>
                    <a:sysClr val="windowText" lastClr="000000"/>
                  </a:solidFill>
                  <a:latin typeface="Calibri" panose="020F0502020204030204"/>
                </a:endParaRPr>
              </a:p>
              <a:p>
                <a:pPr lvl="0" fontAlgn="auto">
                  <a:lnSpc>
                    <a:spcPct val="60000"/>
                  </a:lnSpc>
                  <a:spcBef>
                    <a:spcPts val="1000"/>
                  </a:spcBef>
                  <a:spcAft>
                    <a:spcPts val="0"/>
                  </a:spcAft>
                  <a:defRPr/>
                </a:pPr>
                <a:r>
                  <a:rPr lang="en-US" sz="15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/>
                </a:r>
                <a:br>
                  <a:rPr lang="en-US" sz="1500" dirty="0">
                    <a:solidFill>
                      <a:sysClr val="windowText" lastClr="000000"/>
                    </a:solidFill>
                    <a:latin typeface="Calibri" panose="020F0502020204030204"/>
                  </a:rPr>
                </a:br>
                <a:r>
                  <a:rPr lang="en-US" sz="15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C = number of carbons, H = number of hydrogens, X= number of halogens and N = number of </a:t>
                </a:r>
                <a:r>
                  <a:rPr lang="en-US" sz="1500" dirty="0" err="1">
                    <a:solidFill>
                      <a:sysClr val="windowText" lastClr="000000"/>
                    </a:solidFill>
                    <a:latin typeface="Calibri" panose="020F0502020204030204"/>
                  </a:rPr>
                  <a:t>nitrogens</a:t>
                </a:r>
                <a:r>
                  <a:rPr lang="en-US" sz="15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.</a:t>
                </a:r>
              </a:p>
              <a:p>
                <a:pPr lvl="0" fontAlgn="auto">
                  <a:lnSpc>
                    <a:spcPct val="60000"/>
                  </a:lnSpc>
                  <a:spcBef>
                    <a:spcPts val="1000"/>
                  </a:spcBef>
                  <a:spcAft>
                    <a:spcPts val="0"/>
                  </a:spcAft>
                  <a:defRPr/>
                </a:pPr>
                <a:r>
                  <a:rPr lang="en-US" sz="15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All other atoms are ignored.</a:t>
                </a:r>
              </a:p>
              <a:p>
                <a:pPr marL="228600" lvl="0" indent="-228600" fontAlgn="auto">
                  <a:lnSpc>
                    <a:spcPct val="60000"/>
                  </a:lnSpc>
                  <a:spcBef>
                    <a:spcPts val="10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endParaRPr lang="en-US" sz="1500" dirty="0">
                  <a:solidFill>
                    <a:sysClr val="windowText" lastClr="000000"/>
                  </a:solidFill>
                  <a:latin typeface="Calibri" panose="020F0502020204030204"/>
                </a:endParaRPr>
              </a:p>
              <a:p>
                <a:pPr marL="228600" lvl="0" indent="-228600" fontAlgn="auto">
                  <a:lnSpc>
                    <a:spcPct val="60000"/>
                  </a:lnSpc>
                  <a:spcBef>
                    <a:spcPts val="10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5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Double bonds </a:t>
                </a:r>
                <a:r>
                  <a:rPr lang="en-US" sz="1500" dirty="0">
                    <a:solidFill>
                      <a:sysClr val="windowText" lastClr="000000"/>
                    </a:solidFill>
                    <a:latin typeface="Calibri" panose="020F0502020204030204"/>
                    <a:sym typeface="Wingdings" panose="05000000000000000000" pitchFamily="2" charset="2"/>
                  </a:rPr>
                  <a:t> +1</a:t>
                </a:r>
                <a:r>
                  <a:rPr lang="en-US" sz="15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 DBE</a:t>
                </a:r>
              </a:p>
              <a:p>
                <a:pPr marL="228600" lvl="0" indent="-228600" fontAlgn="auto">
                  <a:lnSpc>
                    <a:spcPct val="60000"/>
                  </a:lnSpc>
                  <a:spcBef>
                    <a:spcPts val="10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5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Triple bonds    </a:t>
                </a:r>
                <a:r>
                  <a:rPr lang="en-US" sz="1500" dirty="0">
                    <a:solidFill>
                      <a:sysClr val="windowText" lastClr="000000"/>
                    </a:solidFill>
                    <a:latin typeface="Calibri" panose="020F0502020204030204"/>
                    <a:sym typeface="Wingdings" panose="05000000000000000000" pitchFamily="2" charset="2"/>
                  </a:rPr>
                  <a:t> +2 DBE</a:t>
                </a:r>
              </a:p>
              <a:p>
                <a:pPr marL="228600" indent="-228600" fontAlgn="auto">
                  <a:lnSpc>
                    <a:spcPct val="60000"/>
                  </a:lnSpc>
                  <a:spcBef>
                    <a:spcPts val="10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5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Rings                </a:t>
                </a:r>
                <a:r>
                  <a:rPr lang="en-US" sz="1500" dirty="0">
                    <a:solidFill>
                      <a:sysClr val="windowText" lastClr="000000"/>
                    </a:solidFill>
                    <a:latin typeface="Calibri" panose="020F0502020204030204"/>
                    <a:sym typeface="Wingdings" panose="05000000000000000000" pitchFamily="2" charset="2"/>
                  </a:rPr>
                  <a:t> +1 DBE</a:t>
                </a:r>
              </a:p>
              <a:p>
                <a:pPr marL="228600" lvl="0" indent="-228600" fontAlgn="auto">
                  <a:lnSpc>
                    <a:spcPct val="60000"/>
                  </a:lnSpc>
                  <a:spcBef>
                    <a:spcPts val="10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5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Benzene rings </a:t>
                </a:r>
                <a:r>
                  <a:rPr lang="en-US" sz="1500" dirty="0">
                    <a:solidFill>
                      <a:sysClr val="windowText" lastClr="000000"/>
                    </a:solidFill>
                    <a:latin typeface="Calibri" panose="020F0502020204030204"/>
                    <a:sym typeface="Wingdings" panose="05000000000000000000" pitchFamily="2" charset="2"/>
                  </a:rPr>
                  <a:t></a:t>
                </a:r>
                <a:r>
                  <a:rPr lang="en-US" sz="15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 +4 DBE</a:t>
                </a:r>
                <a:endParaRPr lang="en-GB" sz="15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00" y="1817987"/>
                <a:ext cx="8352928" cy="2900153"/>
              </a:xfrm>
              <a:prstGeom prst="rect">
                <a:avLst/>
              </a:prstGeom>
              <a:blipFill rotWithShape="1">
                <a:blip r:embed="rId10"/>
                <a:stretch>
                  <a:fillRect l="-292" t="-2941" b="-18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08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5566"/>
          </a:xfrm>
        </p:spPr>
        <p:txBody>
          <a:bodyPr/>
          <a:lstStyle/>
          <a:p>
            <a:r>
              <a:rPr lang="en-US" dirty="0"/>
              <a:t>Molecular formula: Isotope pattern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085637"/>
              </p:ext>
            </p:extLst>
          </p:nvPr>
        </p:nvGraphicFramePr>
        <p:xfrm>
          <a:off x="207834" y="1059582"/>
          <a:ext cx="2203925" cy="3516166"/>
        </p:xfrm>
        <a:graphic>
          <a:graphicData uri="http://schemas.openxmlformats.org/drawingml/2006/table">
            <a:tbl>
              <a:tblPr/>
              <a:tblGrid>
                <a:gridCol w="294294">
                  <a:extLst>
                    <a:ext uri="{9D8B030D-6E8A-4147-A177-3AD203B41FA5}">
                      <a16:colId xmlns:a16="http://schemas.microsoft.com/office/drawing/2014/main" xmlns="" val="1633062359"/>
                    </a:ext>
                  </a:extLst>
                </a:gridCol>
                <a:gridCol w="654513">
                  <a:extLst>
                    <a:ext uri="{9D8B030D-6E8A-4147-A177-3AD203B41FA5}">
                      <a16:colId xmlns:a16="http://schemas.microsoft.com/office/drawing/2014/main" xmlns="" val="3486596796"/>
                    </a:ext>
                  </a:extLst>
                </a:gridCol>
                <a:gridCol w="1255118">
                  <a:extLst>
                    <a:ext uri="{9D8B030D-6E8A-4147-A177-3AD203B41FA5}">
                      <a16:colId xmlns:a16="http://schemas.microsoft.com/office/drawing/2014/main" xmlns="" val="1433992473"/>
                    </a:ext>
                  </a:extLst>
                </a:gridCol>
              </a:tblGrid>
              <a:tr h="146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Mass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Rel. abundance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7288490"/>
                  </a:ext>
                </a:extLst>
              </a:tr>
              <a:tr h="146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1.0078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0.999885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24439834"/>
                  </a:ext>
                </a:extLst>
              </a:tr>
              <a:tr h="146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2.0141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0.000115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8596392"/>
                  </a:ext>
                </a:extLst>
              </a:tr>
              <a:tr h="146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35442370"/>
                  </a:ext>
                </a:extLst>
              </a:tr>
              <a:tr h="146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12.0000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0.9893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32046"/>
                  </a:ext>
                </a:extLst>
              </a:tr>
              <a:tr h="146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13.0033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0.0107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67102161"/>
                  </a:ext>
                </a:extLst>
              </a:tr>
              <a:tr h="146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5352501"/>
                  </a:ext>
                </a:extLst>
              </a:tr>
              <a:tr h="146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14.0031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0.99636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34751601"/>
                  </a:ext>
                </a:extLst>
              </a:tr>
              <a:tr h="146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15.0001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0.00364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98768561"/>
                  </a:ext>
                </a:extLst>
              </a:tr>
              <a:tr h="146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36524141"/>
                  </a:ext>
                </a:extLst>
              </a:tr>
              <a:tr h="146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15.9949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0.99757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00090247"/>
                  </a:ext>
                </a:extLst>
              </a:tr>
              <a:tr h="146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16.9991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0.00038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30449092"/>
                  </a:ext>
                </a:extLst>
              </a:tr>
              <a:tr h="146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17.9992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0.00205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14186951"/>
                  </a:ext>
                </a:extLst>
              </a:tr>
              <a:tr h="14676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6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30.9738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46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84720221"/>
                  </a:ext>
                </a:extLst>
              </a:tr>
              <a:tr h="146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31.9721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0.9499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4153382"/>
                  </a:ext>
                </a:extLst>
              </a:tr>
              <a:tr h="146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32.9715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0.0075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13876358"/>
                  </a:ext>
                </a:extLst>
              </a:tr>
              <a:tr h="146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33.9679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0.0425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13990417"/>
                  </a:ext>
                </a:extLst>
              </a:tr>
              <a:tr h="146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75307079"/>
                  </a:ext>
                </a:extLst>
              </a:tr>
              <a:tr h="146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Cl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34.9689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0.7576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6594933"/>
                  </a:ext>
                </a:extLst>
              </a:tr>
              <a:tr h="146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36.9659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0.2424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10573466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4702116" y="843558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/>
                <a:ea typeface="+mn-ea"/>
                <a:cs typeface="Times New Roman" panose="02020603050405020304" pitchFamily="18" charset="0"/>
              </a:rPr>
              <a:t>C</a:t>
            </a:r>
            <a:r>
              <a:rPr lang="en-US" b="1" baseline="-25000" dirty="0">
                <a:solidFill>
                  <a:srgbClr val="000000"/>
                </a:solidFill>
                <a:latin typeface="Calibri" panose="020F0502020204030204"/>
                <a:ea typeface="+mn-ea"/>
                <a:cs typeface="Times New Roman" panose="02020603050405020304" pitchFamily="18" charset="0"/>
              </a:rPr>
              <a:t>6</a:t>
            </a:r>
            <a:r>
              <a:rPr lang="en-US" b="1" dirty="0">
                <a:solidFill>
                  <a:srgbClr val="000000"/>
                </a:solidFill>
                <a:latin typeface="Calibri" panose="020F0502020204030204"/>
                <a:ea typeface="+mn-ea"/>
                <a:cs typeface="Times New Roman" panose="02020603050405020304" pitchFamily="18" charset="0"/>
              </a:rPr>
              <a:t>H</a:t>
            </a:r>
            <a:r>
              <a:rPr lang="en-US" b="1" baseline="-25000" dirty="0">
                <a:solidFill>
                  <a:srgbClr val="000000"/>
                </a:solidFill>
                <a:latin typeface="Calibri" panose="020F0502020204030204"/>
                <a:ea typeface="+mn-ea"/>
                <a:cs typeface="Times New Roman" panose="02020603050405020304" pitchFamily="18" charset="0"/>
              </a:rPr>
              <a:t>5</a:t>
            </a:r>
            <a:r>
              <a:rPr lang="en-US" b="1" dirty="0">
                <a:solidFill>
                  <a:srgbClr val="000000"/>
                </a:solidFill>
                <a:latin typeface="Calibri" panose="020F0502020204030204"/>
                <a:ea typeface="+mn-ea"/>
                <a:cs typeface="Times New Roman" panose="02020603050405020304" pitchFamily="18" charset="0"/>
              </a:rPr>
              <a:t>Cl</a:t>
            </a:r>
            <a:endParaRPr lang="en-US" b="1" dirty="0">
              <a:solidFill>
                <a:prstClr val="black"/>
              </a:solidFill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506" t="16069" r="995" b="19793"/>
          <a:stretch/>
        </p:blipFill>
        <p:spPr>
          <a:xfrm>
            <a:off x="3124656" y="1248038"/>
            <a:ext cx="4096950" cy="161174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4659982"/>
            <a:ext cx="435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  <a:hlinkClick r:id="rId4"/>
              </a:rPr>
              <a:t>http://www.alchemistmatt.com/mwthelp/isotopicdistribution.htm</a:t>
            </a:r>
            <a:endParaRPr lang="en-US" sz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  <a:hlinkClick r:id="rId5"/>
              </a:rPr>
              <a:t>http://www.chem.uoa.gr/applets/AppletMS/Appl_Ms2.html</a:t>
            </a:r>
            <a:endParaRPr lang="en-US" sz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96664" y="2931790"/>
            <a:ext cx="30900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0.9893</a:t>
            </a:r>
            <a:r>
              <a:rPr lang="en-US" sz="1200" baseline="30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6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• 0.999885</a:t>
            </a:r>
            <a:r>
              <a:rPr lang="en-US" sz="1200" baseline="30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5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•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0.7576 = </a:t>
            </a:r>
            <a:r>
              <a:rPr lang="en-US" sz="1200" u="sng" dirty="0">
                <a:solidFill>
                  <a:prstClr val="black"/>
                </a:solidFill>
                <a:latin typeface="Calibri" panose="020F0502020204030204"/>
                <a:ea typeface="+mn-ea"/>
              </a:rPr>
              <a:t>0.7098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196664" y="3437587"/>
            <a:ext cx="3175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6 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•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(0.9893</a:t>
            </a:r>
            <a:r>
              <a:rPr lang="en-US" sz="1200" baseline="30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5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•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0.0107 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•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0.999885</a:t>
            </a:r>
            <a:r>
              <a:rPr lang="en-US" sz="1200" baseline="30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5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•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0.7576) </a:t>
            </a:r>
            <a:r>
              <a:rPr lang="en-US" sz="12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+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5 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•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(0.9893</a:t>
            </a:r>
            <a:r>
              <a:rPr lang="en-US" sz="1200" baseline="30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6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•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0.999885</a:t>
            </a:r>
            <a:r>
              <a:rPr lang="en-US" sz="1200" baseline="30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4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•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0.000115 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•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0.7576)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= </a:t>
            </a:r>
            <a:r>
              <a:rPr lang="en-US" sz="1200" u="sng" dirty="0">
                <a:solidFill>
                  <a:prstClr val="black"/>
                </a:solidFill>
                <a:latin typeface="Calibri" panose="020F0502020204030204"/>
                <a:ea typeface="+mn-ea"/>
              </a:rPr>
              <a:t>0.04647</a:t>
            </a:r>
          </a:p>
        </p:txBody>
      </p:sp>
      <p:sp>
        <p:nvSpPr>
          <p:cNvPr id="25" name="Freeform 24"/>
          <p:cNvSpPr/>
          <p:nvPr/>
        </p:nvSpPr>
        <p:spPr>
          <a:xfrm>
            <a:off x="2936834" y="1539121"/>
            <a:ext cx="187821" cy="1534807"/>
          </a:xfrm>
          <a:custGeom>
            <a:avLst/>
            <a:gdLst>
              <a:gd name="connsiteX0" fmla="*/ 1282478 w 1282478"/>
              <a:gd name="connsiteY0" fmla="*/ 0 h 3405491"/>
              <a:gd name="connsiteX1" fmla="*/ 216 w 1282478"/>
              <a:gd name="connsiteY1" fmla="*/ 1219200 h 3405491"/>
              <a:gd name="connsiteX2" fmla="*/ 1177375 w 1282478"/>
              <a:gd name="connsiteY2" fmla="*/ 3405352 h 34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2478" h="3405491">
                <a:moveTo>
                  <a:pt x="1282478" y="0"/>
                </a:moveTo>
                <a:cubicBezTo>
                  <a:pt x="650105" y="325820"/>
                  <a:pt x="17733" y="651641"/>
                  <a:pt x="216" y="1219200"/>
                </a:cubicBezTo>
                <a:cubicBezTo>
                  <a:pt x="-17301" y="1786759"/>
                  <a:pt x="1031982" y="3422869"/>
                  <a:pt x="1177375" y="3405352"/>
                </a:cubicBezTo>
              </a:path>
            </a:pathLst>
          </a:custGeom>
          <a:noFill/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2615288" y="1851671"/>
            <a:ext cx="485132" cy="1876976"/>
          </a:xfrm>
          <a:custGeom>
            <a:avLst/>
            <a:gdLst>
              <a:gd name="connsiteX0" fmla="*/ 515042 w 536062"/>
              <a:gd name="connsiteY0" fmla="*/ 0 h 2102069"/>
              <a:gd name="connsiteX1" fmla="*/ 35 w 536062"/>
              <a:gd name="connsiteY1" fmla="*/ 536028 h 2102069"/>
              <a:gd name="connsiteX2" fmla="*/ 536062 w 536062"/>
              <a:gd name="connsiteY2" fmla="*/ 2102069 h 210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6062" h="2102069">
                <a:moveTo>
                  <a:pt x="515042" y="0"/>
                </a:moveTo>
                <a:cubicBezTo>
                  <a:pt x="255787" y="92841"/>
                  <a:pt x="-3468" y="185683"/>
                  <a:pt x="35" y="536028"/>
                </a:cubicBezTo>
                <a:cubicBezTo>
                  <a:pt x="3538" y="886373"/>
                  <a:pt x="536062" y="2102069"/>
                  <a:pt x="536062" y="2102069"/>
                </a:cubicBezTo>
              </a:path>
            </a:pathLst>
          </a:custGeom>
          <a:noFill/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Arc 27"/>
          <p:cNvSpPr/>
          <p:nvPr/>
        </p:nvSpPr>
        <p:spPr>
          <a:xfrm>
            <a:off x="6681252" y="1994225"/>
            <a:ext cx="1419140" cy="1968383"/>
          </a:xfrm>
          <a:prstGeom prst="arc">
            <a:avLst/>
          </a:prstGeom>
          <a:noFill/>
          <a:ln w="28575" cap="flat" cmpd="sng" algn="ctr">
            <a:solidFill>
              <a:srgbClr val="41719C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92651" y="1455646"/>
            <a:ext cx="701757" cy="180000"/>
          </a:xfrm>
          <a:prstGeom prst="rect">
            <a:avLst/>
          </a:prstGeom>
          <a:solidFill>
            <a:srgbClr val="5B9BD5">
              <a:alpha val="3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92650" y="1662713"/>
            <a:ext cx="701757" cy="331512"/>
          </a:xfrm>
          <a:prstGeom prst="rect">
            <a:avLst/>
          </a:prstGeom>
          <a:solidFill>
            <a:srgbClr val="ED7D31">
              <a:lumMod val="75000"/>
              <a:alpha val="30000"/>
            </a:srgbClr>
          </a:solidFill>
          <a:ln w="1270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18644" y="1662714"/>
            <a:ext cx="701757" cy="331512"/>
          </a:xfrm>
          <a:prstGeom prst="rect">
            <a:avLst/>
          </a:prstGeom>
          <a:solidFill>
            <a:srgbClr val="70AD47">
              <a:lumMod val="75000"/>
              <a:alpha val="3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536589" y="3073928"/>
            <a:ext cx="2571915" cy="1580394"/>
            <a:chOff x="6536589" y="3073928"/>
            <a:chExt cx="2571915" cy="1580394"/>
          </a:xfrm>
        </p:grpSpPr>
        <p:pic>
          <p:nvPicPr>
            <p:cNvPr id="27" name="Picture 4" descr="http://www.alchemistmatt.com/images/MwtIsoAbundance2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3" t="11630" r="5239" b="26588"/>
            <a:stretch/>
          </p:blipFill>
          <p:spPr bwMode="auto">
            <a:xfrm>
              <a:off x="6536589" y="3073928"/>
              <a:ext cx="2571915" cy="1580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8082752" y="3197658"/>
              <a:ext cx="809728" cy="32147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3196663" y="2942823"/>
            <a:ext cx="2749043" cy="276999"/>
          </a:xfrm>
          <a:prstGeom prst="rect">
            <a:avLst/>
          </a:prstGeom>
          <a:solidFill>
            <a:srgbClr val="5B9BD5">
              <a:alpha val="3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96664" y="3426309"/>
            <a:ext cx="3031520" cy="227302"/>
          </a:xfrm>
          <a:prstGeom prst="rect">
            <a:avLst/>
          </a:prstGeom>
          <a:solidFill>
            <a:srgbClr val="ED7D31">
              <a:lumMod val="75000"/>
              <a:alpha val="30000"/>
            </a:srgbClr>
          </a:solidFill>
          <a:ln w="1270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96664" y="3653611"/>
            <a:ext cx="3031520" cy="419029"/>
          </a:xfrm>
          <a:prstGeom prst="rect">
            <a:avLst/>
          </a:prstGeom>
          <a:solidFill>
            <a:srgbClr val="70AD47">
              <a:lumMod val="75000"/>
              <a:alpha val="3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24656" y="4198317"/>
            <a:ext cx="2731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a-DK" sz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(difference to </a:t>
            </a:r>
            <a:r>
              <a:rPr lang="da-DK" sz="120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table</a:t>
            </a:r>
            <a:r>
              <a:rPr lang="da-DK" sz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due to differences in </a:t>
            </a:r>
            <a:br>
              <a:rPr lang="da-DK" sz="1200" dirty="0">
                <a:solidFill>
                  <a:prstClr val="black"/>
                </a:solidFill>
                <a:latin typeface="Calibri" panose="020F0502020204030204"/>
                <a:ea typeface="+mn-ea"/>
              </a:rPr>
            </a:br>
            <a:r>
              <a:rPr lang="da-DK" sz="120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abundances</a:t>
            </a:r>
            <a:r>
              <a:rPr lang="da-DK" sz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in </a:t>
            </a:r>
            <a:r>
              <a:rPr lang="da-DK" sz="120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sources</a:t>
            </a:r>
            <a:r>
              <a:rPr lang="da-DK" sz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data)</a:t>
            </a:r>
            <a:endParaRPr lang="en-US" sz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53162" y="1707654"/>
            <a:ext cx="468052" cy="160526"/>
          </a:xfrm>
          <a:prstGeom prst="rect">
            <a:avLst/>
          </a:prstGeom>
          <a:solidFill>
            <a:srgbClr val="5B9BD5">
              <a:alpha val="3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73142" y="1243668"/>
            <a:ext cx="648072" cy="160526"/>
          </a:xfrm>
          <a:prstGeom prst="rect">
            <a:avLst/>
          </a:prstGeom>
          <a:solidFill>
            <a:srgbClr val="5B9BD5">
              <a:alpha val="3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953162" y="4271959"/>
            <a:ext cx="468052" cy="160526"/>
          </a:xfrm>
          <a:prstGeom prst="rect">
            <a:avLst/>
          </a:prstGeom>
          <a:solidFill>
            <a:srgbClr val="5B9BD5">
              <a:alpha val="3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182047" y="3651870"/>
            <a:ext cx="365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/>
                <a:ea typeface="+mn-ea"/>
                <a:cs typeface="Times New Roman" panose="02020603050405020304" pitchFamily="18" charset="0"/>
              </a:rPr>
              <a:t>+1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518562" y="3651870"/>
            <a:ext cx="365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/>
                <a:ea typeface="+mn-ea"/>
                <a:cs typeface="Times New Roman" panose="02020603050405020304" pitchFamily="18" charset="0"/>
              </a:rPr>
              <a:t>+2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806594" y="3651870"/>
            <a:ext cx="365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/>
                <a:ea typeface="+mn-ea"/>
                <a:cs typeface="Times New Roman" panose="02020603050405020304" pitchFamily="18" charset="0"/>
              </a:rPr>
              <a:t>+3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943379" y="1710957"/>
            <a:ext cx="477835" cy="160526"/>
          </a:xfrm>
          <a:prstGeom prst="rect">
            <a:avLst/>
          </a:prstGeom>
          <a:solidFill>
            <a:srgbClr val="ED7D31">
              <a:lumMod val="75000"/>
              <a:alpha val="30000"/>
            </a:srgbClr>
          </a:solidFill>
          <a:ln w="1270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943379" y="1859718"/>
            <a:ext cx="477835" cy="160526"/>
          </a:xfrm>
          <a:prstGeom prst="rect">
            <a:avLst/>
          </a:prstGeom>
          <a:solidFill>
            <a:srgbClr val="ED7D31">
              <a:lumMod val="75000"/>
              <a:alpha val="30000"/>
            </a:srgbClr>
          </a:solidFill>
          <a:ln w="1270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773142" y="1248038"/>
            <a:ext cx="648072" cy="156156"/>
          </a:xfrm>
          <a:prstGeom prst="rect">
            <a:avLst/>
          </a:prstGeom>
          <a:solidFill>
            <a:srgbClr val="ED7D31">
              <a:lumMod val="75000"/>
              <a:alpha val="30000"/>
            </a:srgbClr>
          </a:solidFill>
          <a:ln w="1270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943709" y="4271959"/>
            <a:ext cx="477505" cy="156156"/>
          </a:xfrm>
          <a:prstGeom prst="rect">
            <a:avLst/>
          </a:prstGeom>
          <a:solidFill>
            <a:srgbClr val="ED7D31">
              <a:lumMod val="75000"/>
              <a:alpha val="30000"/>
            </a:srgbClr>
          </a:solidFill>
          <a:ln w="1270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943379" y="1707654"/>
            <a:ext cx="477835" cy="152064"/>
          </a:xfrm>
          <a:prstGeom prst="rect">
            <a:avLst/>
          </a:prstGeom>
          <a:solidFill>
            <a:srgbClr val="70AD47">
              <a:lumMod val="75000"/>
              <a:alpha val="3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773142" y="1243668"/>
            <a:ext cx="648072" cy="144000"/>
          </a:xfrm>
          <a:prstGeom prst="rect">
            <a:avLst/>
          </a:prstGeom>
          <a:solidFill>
            <a:srgbClr val="70AD47">
              <a:lumMod val="75000"/>
              <a:alpha val="3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773142" y="1387668"/>
            <a:ext cx="648072" cy="151453"/>
          </a:xfrm>
          <a:prstGeom prst="rect">
            <a:avLst/>
          </a:prstGeom>
          <a:solidFill>
            <a:srgbClr val="70AD47">
              <a:lumMod val="75000"/>
              <a:alpha val="3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43379" y="4269394"/>
            <a:ext cx="477835" cy="163091"/>
          </a:xfrm>
          <a:prstGeom prst="rect">
            <a:avLst/>
          </a:prstGeom>
          <a:solidFill>
            <a:srgbClr val="70AD47">
              <a:lumMod val="75000"/>
              <a:alpha val="3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92280" y="3160588"/>
            <a:ext cx="16561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monoisotopic mass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7118178" y="3384000"/>
            <a:ext cx="190126" cy="153553"/>
          </a:xfrm>
          <a:prstGeom prst="straightConnector1">
            <a:avLst/>
          </a:prstGeom>
          <a:solidFill>
            <a:srgbClr val="C5D0E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 bwMode="auto">
          <a:xfrm>
            <a:off x="7884368" y="4654322"/>
            <a:ext cx="1224136" cy="2216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0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/>
      <p:bldP spid="44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50" grpId="0" animBg="1"/>
      <p:bldP spid="51" grpId="0" animBg="1"/>
      <p:bldP spid="52" grpId="0" animBg="1"/>
      <p:bldP spid="5" grpId="0"/>
    </p:bldLst>
  </p:timing>
</p:sld>
</file>

<file path=ppt/theme/theme1.xml><?xml version="1.0" encoding="utf-8"?>
<a:theme xmlns:a="http://schemas.openxmlformats.org/drawingml/2006/main" name="Steno_Powerpoint Template_2.1">
  <a:themeElements>
    <a:clrScheme name="Brugerdefineret 1">
      <a:dk1>
        <a:srgbClr val="001965"/>
      </a:dk1>
      <a:lt1>
        <a:srgbClr val="FFFFFF"/>
      </a:lt1>
      <a:dk2>
        <a:srgbClr val="001965"/>
      </a:dk2>
      <a:lt2>
        <a:srgbClr val="009FDA"/>
      </a:lt2>
      <a:accent1>
        <a:srgbClr val="009FDA"/>
      </a:accent1>
      <a:accent2>
        <a:srgbClr val="001965"/>
      </a:accent2>
      <a:accent3>
        <a:srgbClr val="C81F49"/>
      </a:accent3>
      <a:accent4>
        <a:srgbClr val="F58220"/>
      </a:accent4>
      <a:accent5>
        <a:srgbClr val="00AF41"/>
      </a:accent5>
      <a:accent6>
        <a:srgbClr val="82786F"/>
      </a:accent6>
      <a:hlink>
        <a:srgbClr val="009FDA"/>
      </a:hlink>
      <a:folHlink>
        <a:srgbClr val="009FDA"/>
      </a:folHlink>
    </a:clrScheme>
    <a:fontScheme name="NN1-Whi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5D0E5"/>
        </a:solidFill>
        <a:ln w="9525" cap="flat" cmpd="sng" algn="ctr">
          <a:solidFill>
            <a:srgbClr val="C5D0E5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5D0E5"/>
        </a:solidFill>
        <a:ln w="9525" cap="flat" cmpd="sng" algn="ctr">
          <a:solidFill>
            <a:srgbClr val="C5D0E5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NN1-White 1">
        <a:dk1>
          <a:srgbClr val="001965"/>
        </a:dk1>
        <a:lt1>
          <a:srgbClr val="FFFFFF"/>
        </a:lt1>
        <a:dk2>
          <a:srgbClr val="001965"/>
        </a:dk2>
        <a:lt2>
          <a:srgbClr val="808080"/>
        </a:lt2>
        <a:accent1>
          <a:srgbClr val="001965"/>
        </a:accent1>
        <a:accent2>
          <a:srgbClr val="A8C903"/>
        </a:accent2>
        <a:accent3>
          <a:srgbClr val="FFFFFF"/>
        </a:accent3>
        <a:accent4>
          <a:srgbClr val="001455"/>
        </a:accent4>
        <a:accent5>
          <a:srgbClr val="AAABB8"/>
        </a:accent5>
        <a:accent6>
          <a:srgbClr val="98B602"/>
        </a:accent6>
        <a:hlink>
          <a:srgbClr val="8A560F"/>
        </a:hlink>
        <a:folHlink>
          <a:srgbClr val="E64A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Steno_Powerpoint Template_2.1</Template>
  <TotalTime>6339</TotalTime>
  <Words>2442</Words>
  <Application>Microsoft Office PowerPoint</Application>
  <PresentationFormat>On-screen Show (16:9)</PresentationFormat>
  <Paragraphs>705</Paragraphs>
  <Slides>47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Steno_Powerpoint Template_2.1</vt:lpstr>
      <vt:lpstr>CS ChemDraw Drawing</vt:lpstr>
      <vt:lpstr>PowerPoint Presentation</vt:lpstr>
      <vt:lpstr>Disclaimer</vt:lpstr>
      <vt:lpstr>Agenda </vt:lpstr>
      <vt:lpstr>Why is identification important?</vt:lpstr>
      <vt:lpstr>Finding the molecular formula</vt:lpstr>
      <vt:lpstr>Molecular formula: Mass alone</vt:lpstr>
      <vt:lpstr>Molecular formula: Nitrogen rule </vt:lpstr>
      <vt:lpstr>Molecular formula: Double bond equivalent </vt:lpstr>
      <vt:lpstr>Molecular formula: Isotope pattern </vt:lpstr>
      <vt:lpstr>Molecular formula: Isotopic fine pattern </vt:lpstr>
      <vt:lpstr>Molecular formula: Automatic decomposition </vt:lpstr>
      <vt:lpstr>Finding the pseudo-molecular 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 plausible compound candidates  from databases</vt:lpstr>
      <vt:lpstr>PowerPoint Presentation</vt:lpstr>
      <vt:lpstr>PowerPoint Presentation</vt:lpstr>
      <vt:lpstr>Using the fragmentation pattern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Fragmentation is not everything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are you really really sure or just a little sure?</vt:lpstr>
      <vt:lpstr>PowerPoint Presentation</vt:lpstr>
      <vt:lpstr>PowerPoint Presentation</vt:lpstr>
      <vt:lpstr>Summary</vt:lpstr>
      <vt:lpstr>PowerPoint Presentation</vt:lpstr>
      <vt:lpstr>Recommendations</vt:lpstr>
      <vt:lpstr>Suggested future reading</vt:lpstr>
    </vt:vector>
  </TitlesOfParts>
  <Company>Novo Nordisk A/S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Stanstrup</dc:creator>
  <cp:lastModifiedBy>Jan Stanstrup</cp:lastModifiedBy>
  <cp:revision>180</cp:revision>
  <cp:lastPrinted>2016-05-12T07:26:21Z</cp:lastPrinted>
  <dcterms:created xsi:type="dcterms:W3CDTF">2016-05-04T11:46:03Z</dcterms:created>
  <dcterms:modified xsi:type="dcterms:W3CDTF">2016-05-27T10:19:56Z</dcterms:modified>
  <cp:category>PowerPoint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 completed">
    <vt:filetime>2003-11-30T23:00:00Z</vt:filetime>
  </property>
  <property fmtid="{D5CDD505-2E9C-101B-9397-08002B2CF9AE}" pid="3" name="Checked by">
    <vt:lpwstr>PHS</vt:lpwstr>
  </property>
  <property fmtid="{D5CDD505-2E9C-101B-9397-08002B2CF9AE}" pid="4" name="Department">
    <vt:lpwstr>NNIT Learning Solutions</vt:lpwstr>
  </property>
</Properties>
</file>