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77" r:id="rId3"/>
    <p:sldId id="280" r:id="rId4"/>
    <p:sldId id="257" r:id="rId5"/>
    <p:sldId id="264" r:id="rId6"/>
    <p:sldId id="272" r:id="rId7"/>
    <p:sldId id="286" r:id="rId8"/>
    <p:sldId id="270" r:id="rId9"/>
    <p:sldId id="284" r:id="rId10"/>
    <p:sldId id="266" r:id="rId11"/>
    <p:sldId id="271" r:id="rId12"/>
    <p:sldId id="282" r:id="rId13"/>
    <p:sldId id="285" r:id="rId14"/>
    <p:sldId id="258" r:id="rId15"/>
    <p:sldId id="259" r:id="rId16"/>
    <p:sldId id="269" r:id="rId17"/>
    <p:sldId id="260" r:id="rId18"/>
    <p:sldId id="273" r:id="rId19"/>
    <p:sldId id="281" r:id="rId20"/>
    <p:sldId id="274" r:id="rId21"/>
    <p:sldId id="275" r:id="rId22"/>
    <p:sldId id="262" r:id="rId23"/>
    <p:sldId id="263" r:id="rId24"/>
    <p:sldId id="265" r:id="rId25"/>
    <p:sldId id="267" r:id="rId26"/>
    <p:sldId id="283" r:id="rId27"/>
    <p:sldId id="276" r:id="rId28"/>
  </p:sldIdLst>
  <p:sldSz cx="9144000" cy="5143500" type="screen16x9"/>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64"/>
    <a:srgbClr val="B3B3B3"/>
    <a:srgbClr val="565656"/>
    <a:srgbClr val="1F4A60"/>
    <a:srgbClr val="009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79663" autoAdjust="0"/>
  </p:normalViewPr>
  <p:slideViewPr>
    <p:cSldViewPr showGuides="1">
      <p:cViewPr>
        <p:scale>
          <a:sx n="98" d="100"/>
          <a:sy n="98" d="100"/>
        </p:scale>
        <p:origin x="-1320" y="14"/>
      </p:cViewPr>
      <p:guideLst>
        <p:guide orient="horz" pos="2593"/>
        <p:guide orient="horz" pos="1100"/>
        <p:guide orient="horz" pos="965"/>
        <p:guide pos="862"/>
        <p:guide pos="5329"/>
        <p:guide pos="3026"/>
        <p:guide pos="3169"/>
      </p:guideLst>
    </p:cSldViewPr>
  </p:slideViewPr>
  <p:outlineViewPr>
    <p:cViewPr>
      <p:scale>
        <a:sx n="33" d="100"/>
        <a:sy n="33" d="100"/>
      </p:scale>
      <p:origin x="0" y="7229"/>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B28D1-58D8-4EBA-AD4A-3097FCE67AD9}" type="datetimeFigureOut">
              <a:rPr lang="da-DK" smtClean="0"/>
              <a:t>22-06-2017</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91502-756A-4244-B8CC-0FD4F7A5EFF5}" type="slidenum">
              <a:rPr lang="da-DK" smtClean="0"/>
              <a:t>‹#›</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366492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3119979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Sample type, </a:t>
            </a:r>
            <a:r>
              <a:rPr lang="da-DK" dirty="0" err="1" smtClean="0"/>
              <a:t>search</a:t>
            </a:r>
            <a:r>
              <a:rPr lang="da-DK" dirty="0" smtClean="0"/>
              <a:t>,</a:t>
            </a:r>
            <a:r>
              <a:rPr lang="da-DK" baseline="0" dirty="0" smtClean="0"/>
              <a:t> zoom</a:t>
            </a:r>
            <a:endParaRPr lang="da-DK" dirty="0" smtClean="0"/>
          </a:p>
          <a:p>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85698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144742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263833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2569229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256922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219274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256922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18</a:t>
            </a:fld>
            <a:endParaRPr lang="da-DK" dirty="0"/>
          </a:p>
        </p:txBody>
      </p:sp>
    </p:spTree>
    <p:extLst>
      <p:ext uri="{BB962C8B-B14F-4D97-AF65-F5344CB8AC3E}">
        <p14:creationId xmlns:p14="http://schemas.microsoft.com/office/powerpoint/2010/main" val="2047085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204708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When you speak</a:t>
            </a:r>
            <a:r>
              <a:rPr lang="en-US" baseline="0" noProof="0" dirty="0" smtClean="0"/>
              <a:t> about QC in metabolomics we can of course consider different step of the analyses</a:t>
            </a:r>
          </a:p>
          <a:p>
            <a:endParaRPr lang="en-US" baseline="0" noProof="0" dirty="0" smtClean="0"/>
          </a:p>
          <a:p>
            <a:pPr marL="171450" indent="-171450">
              <a:buFont typeface="Arial" charset="0"/>
              <a:buChar char="•"/>
            </a:pPr>
            <a:r>
              <a:rPr lang="en-US" baseline="0" noProof="0" dirty="0" smtClean="0"/>
              <a:t>Sample prep for example where at lot of attention have already been devoted to…</a:t>
            </a:r>
          </a:p>
          <a:p>
            <a:pPr marL="171450" indent="-171450">
              <a:buFont typeface="Arial" charset="0"/>
              <a:buChar char="•"/>
            </a:pPr>
            <a:endParaRPr lang="en-US" baseline="0" noProof="0" dirty="0" smtClean="0"/>
          </a:p>
          <a:p>
            <a:pPr marL="171450" indent="-171450">
              <a:buFont typeface="Arial" charset="0"/>
              <a:buChar char="•"/>
            </a:pPr>
            <a:r>
              <a:rPr lang="en-US" baseline="0" noProof="0" dirty="0" smtClean="0"/>
              <a:t>Or the identification step that I would also claim have QC aspects</a:t>
            </a:r>
          </a:p>
          <a:p>
            <a:endParaRPr lang="en-US" baseline="0" noProof="0" dirty="0" smtClean="0"/>
          </a:p>
          <a:p>
            <a:r>
              <a:rPr lang="en-US" baseline="0" noProof="0" dirty="0" smtClean="0"/>
              <a:t>For the analytical part a lot of attention is typically devoted to creating a robust method when the method is developed.</a:t>
            </a:r>
          </a:p>
          <a:p>
            <a:endParaRPr lang="en-US" baseline="0" noProof="0" dirty="0" smtClean="0"/>
          </a:p>
          <a:p>
            <a:r>
              <a:rPr lang="en-US" baseline="0" noProof="0" dirty="0" smtClean="0"/>
              <a:t>But what is often not considered very systematically is making sure that the quality is *kept* good and consistent.</a:t>
            </a:r>
          </a:p>
          <a:p>
            <a:r>
              <a:rPr lang="en-US" baseline="0" noProof="0" dirty="0" smtClean="0"/>
              <a:t>To achieve this you need to monitor your analysis as it is happening.</a:t>
            </a:r>
          </a:p>
          <a:p>
            <a:endParaRPr lang="en-US" baseline="0" noProof="0" dirty="0" smtClean="0"/>
          </a:p>
          <a:p>
            <a:r>
              <a:rPr lang="en-US" baseline="0" noProof="0" dirty="0" smtClean="0"/>
              <a:t>If things slip in any of these steps your downstream analysis will be compromised and you end up putting garbage in so you can only get garbage out at the end of your data analysis. </a:t>
            </a:r>
          </a:p>
          <a:p>
            <a:endParaRPr lang="en-US" baseline="0" noProof="0" dirty="0" smtClean="0"/>
          </a:p>
          <a:p>
            <a:r>
              <a:rPr lang="en-US" baseline="0" noProof="0" dirty="0" smtClean="0"/>
              <a:t>My talk today will therefore be about QC in the analytical part with a focus on reproducibility</a:t>
            </a:r>
            <a:endParaRPr lang="en-US" noProof="0" dirty="0" smtClean="0"/>
          </a:p>
          <a:p>
            <a:endParaRPr lang="en-US" noProof="0" dirty="0" smtClean="0"/>
          </a:p>
          <a:p>
            <a:endParaRPr lang="en-US" noProof="0" dirty="0" smtClean="0"/>
          </a:p>
          <a:p>
            <a:endParaRPr lang="en-US" noProof="0" dirty="0" smtClean="0"/>
          </a:p>
          <a:p>
            <a:r>
              <a:rPr lang="en-US" noProof="0" dirty="0" smtClean="0"/>
              <a:t>https://pixabay.com/en/trash-can-garbage-can-waste-basket-23653/</a:t>
            </a:r>
            <a:endParaRPr lang="en-US" noProof="0" dirty="0"/>
          </a:p>
        </p:txBody>
      </p:sp>
      <p:sp>
        <p:nvSpPr>
          <p:cNvPr id="4" name="Slide Number Placeholder 3"/>
          <p:cNvSpPr>
            <a:spLocks noGrp="1"/>
          </p:cNvSpPr>
          <p:nvPr>
            <p:ph type="sldNum" sz="quarter" idx="10"/>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320889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1938853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3620536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22</a:t>
            </a:fld>
            <a:endParaRPr lang="da-DK" dirty="0"/>
          </a:p>
        </p:txBody>
      </p:sp>
    </p:spTree>
    <p:extLst>
      <p:ext uri="{BB962C8B-B14F-4D97-AF65-F5344CB8AC3E}">
        <p14:creationId xmlns:p14="http://schemas.microsoft.com/office/powerpoint/2010/main" val="256922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23</a:t>
            </a:fld>
            <a:endParaRPr lang="da-DK" dirty="0"/>
          </a:p>
        </p:txBody>
      </p:sp>
    </p:spTree>
    <p:extLst>
      <p:ext uri="{BB962C8B-B14F-4D97-AF65-F5344CB8AC3E}">
        <p14:creationId xmlns:p14="http://schemas.microsoft.com/office/powerpoint/2010/main" val="256922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24</a:t>
            </a:fld>
            <a:endParaRPr lang="da-DK" dirty="0"/>
          </a:p>
        </p:txBody>
      </p:sp>
    </p:spTree>
    <p:extLst>
      <p:ext uri="{BB962C8B-B14F-4D97-AF65-F5344CB8AC3E}">
        <p14:creationId xmlns:p14="http://schemas.microsoft.com/office/powerpoint/2010/main" val="1152583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25</a:t>
            </a:fld>
            <a:endParaRPr lang="da-DK" dirty="0"/>
          </a:p>
        </p:txBody>
      </p:sp>
    </p:spTree>
    <p:extLst>
      <p:ext uri="{BB962C8B-B14F-4D97-AF65-F5344CB8AC3E}">
        <p14:creationId xmlns:p14="http://schemas.microsoft.com/office/powerpoint/2010/main" val="1152583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26</a:t>
            </a:fld>
            <a:endParaRPr lang="da-DK" dirty="0"/>
          </a:p>
        </p:txBody>
      </p:sp>
    </p:spTree>
    <p:extLst>
      <p:ext uri="{BB962C8B-B14F-4D97-AF65-F5344CB8AC3E}">
        <p14:creationId xmlns:p14="http://schemas.microsoft.com/office/powerpoint/2010/main" val="2725459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27</a:t>
            </a:fld>
            <a:endParaRPr lang="da-DK" dirty="0"/>
          </a:p>
        </p:txBody>
      </p:sp>
    </p:spTree>
    <p:extLst>
      <p:ext uri="{BB962C8B-B14F-4D97-AF65-F5344CB8AC3E}">
        <p14:creationId xmlns:p14="http://schemas.microsoft.com/office/powerpoint/2010/main" val="240415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My talk today will therefore be about QC in the analytical part with a focus on reproducibility</a:t>
            </a:r>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320889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223394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https://pixabay.com/en/inspector-man-detective-male-160143/</a:t>
            </a:r>
          </a:p>
          <a:p>
            <a:r>
              <a:rPr lang="da-DK" dirty="0" smtClean="0"/>
              <a:t>http://thebusinessweave.tumblr.com/post/71126943901/when-i-get-to-my-roommates-leftover-pizza-before</a:t>
            </a:r>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223394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https://pixabay.com/en/inspector-man-detective-male-160143/</a:t>
            </a:r>
          </a:p>
          <a:p>
            <a:r>
              <a:rPr lang="da-DK" smtClean="0"/>
              <a:t>http://thebusinessweave.tumblr.com/post/71126943901/when-i-get-to-my-roommates-leftover-pizza-before</a:t>
            </a:r>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223394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https://pixabay.com/en/inspector-man-detective-male-160143/</a:t>
            </a:r>
          </a:p>
          <a:p>
            <a:r>
              <a:rPr lang="da-DK" smtClean="0"/>
              <a:t>http://thebusinessweave.tumblr.com/post/71126943901/when-i-get-to-my-roommates-leftover-pizza-before</a:t>
            </a:r>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223394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As an </a:t>
            </a:r>
            <a:r>
              <a:rPr lang="da-DK" dirty="0" err="1" smtClean="0"/>
              <a:t>example</a:t>
            </a:r>
            <a:r>
              <a:rPr lang="da-DK" dirty="0" smtClean="0"/>
              <a:t>… </a:t>
            </a:r>
            <a:r>
              <a:rPr lang="da-DK" dirty="0" err="1" smtClean="0"/>
              <a:t>colored</a:t>
            </a:r>
            <a:r>
              <a:rPr lang="da-DK" dirty="0" smtClean="0"/>
              <a:t> by diabetes</a:t>
            </a:r>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223394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264362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611560" y="1528615"/>
            <a:ext cx="8532007" cy="3616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p:cNvSpPr/>
          <p:nvPr userDrawn="1"/>
        </p:nvSpPr>
        <p:spPr>
          <a:xfrm>
            <a:off x="8460000" y="1530693"/>
            <a:ext cx="683568" cy="3614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Rektangel 11"/>
          <p:cNvSpPr/>
          <p:nvPr userDrawn="1"/>
        </p:nvSpPr>
        <p:spPr>
          <a:xfrm>
            <a:off x="0" y="0"/>
            <a:ext cx="683568" cy="1528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userDrawn="1"/>
        </p:nvSpPr>
        <p:spPr>
          <a:xfrm>
            <a:off x="0" y="1530693"/>
            <a:ext cx="683568" cy="3614885"/>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71601" y="2040668"/>
            <a:ext cx="6402625" cy="1486304"/>
          </a:xfrm>
        </p:spPr>
        <p:txBody>
          <a:bodyPr anchor="t" anchorCtr="0"/>
          <a:lstStyle>
            <a:lvl1pPr>
              <a:defRPr sz="3700">
                <a:solidFill>
                  <a:schemeClr val="bg1"/>
                </a:solidFill>
              </a:defRPr>
            </a:lvl1pPr>
          </a:lstStyle>
          <a:p>
            <a:r>
              <a:rPr lang="da-DK" dirty="0" smtClean="0"/>
              <a:t>Overskrift 37pt skrives her</a:t>
            </a:r>
            <a:br>
              <a:rPr lang="da-DK" dirty="0" smtClean="0"/>
            </a:br>
            <a:r>
              <a:rPr lang="da-DK" dirty="0" smtClean="0"/>
              <a:t>i to eller flere linjer</a:t>
            </a:r>
            <a:endParaRPr lang="da-DK" dirty="0"/>
          </a:p>
        </p:txBody>
      </p:sp>
      <p:sp>
        <p:nvSpPr>
          <p:cNvPr id="3" name="Undertitel 2"/>
          <p:cNvSpPr>
            <a:spLocks noGrp="1"/>
          </p:cNvSpPr>
          <p:nvPr>
            <p:ph type="subTitle" idx="1" hasCustomPrompt="1"/>
          </p:nvPr>
        </p:nvSpPr>
        <p:spPr>
          <a:xfrm>
            <a:off x="1371600" y="3826074"/>
            <a:ext cx="6400800" cy="666378"/>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20pt skrives her i to linjer eller max tre linjer</a:t>
            </a:r>
          </a:p>
        </p:txBody>
      </p:sp>
      <p:sp>
        <p:nvSpPr>
          <p:cNvPr id="19" name="Pladsholder til tekst 3"/>
          <p:cNvSpPr>
            <a:spLocks noGrp="1"/>
          </p:cNvSpPr>
          <p:nvPr>
            <p:ph type="body" sz="quarter" idx="13"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17" name="Tekstfelt 4"/>
          <p:cNvSpPr txBox="1"/>
          <p:nvPr userDrawn="1"/>
        </p:nvSpPr>
        <p:spPr>
          <a:xfrm>
            <a:off x="1371600" y="155324"/>
            <a:ext cx="3432175" cy="161583"/>
          </a:xfrm>
          <a:prstGeom prst="rect">
            <a:avLst/>
          </a:prstGeom>
          <a:noFill/>
        </p:spPr>
        <p:txBody>
          <a:bodyPr wrap="square" lIns="0" tIns="0" rIns="0" bIns="0" rtlCol="0">
            <a:noAutofit/>
          </a:bodyPr>
          <a:lstStyle/>
          <a:p>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sp>
        <p:nvSpPr>
          <p:cNvPr id="22" name="AutoShape 4"/>
          <p:cNvSpPr>
            <a:spLocks/>
          </p:cNvSpPr>
          <p:nvPr userDrawn="1"/>
        </p:nvSpPr>
        <p:spPr bwMode="gray">
          <a:xfrm>
            <a:off x="9291216" y="7643"/>
            <a:ext cx="1742691"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spcAft>
                <a:spcPts val="60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hjælpelinjer til placering af objekter</a:t>
            </a:r>
          </a:p>
          <a:p>
            <a:pPr algn="l"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Højreklik uden for slidet og vælg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Gitter og hjælpelinjer</a:t>
            </a:r>
          </a:p>
          <a:p>
            <a:pPr algn="l"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Sæt kryds ved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Vis tegnehjælpelinjer på skærmen</a:t>
            </a:r>
          </a:p>
          <a:p>
            <a:pPr algn="l"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Vælg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OK</a:t>
            </a:r>
          </a:p>
        </p:txBody>
      </p:sp>
      <p:grpSp>
        <p:nvGrpSpPr>
          <p:cNvPr id="18" name="Group 17"/>
          <p:cNvGrpSpPr/>
          <p:nvPr userDrawn="1"/>
        </p:nvGrpSpPr>
        <p:grpSpPr>
          <a:xfrm>
            <a:off x="-2196752" y="2964367"/>
            <a:ext cx="2046559" cy="2118662"/>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Indsætte Titel/beskrivelse og Navn</a:t>
                </a:r>
              </a:p>
              <a:p>
                <a:pPr algn="r" eaLnBrk="1" hangingPunct="1">
                  <a:spcAft>
                    <a:spcPts val="250"/>
                  </a:spcAft>
                  <a:defRPr/>
                </a:pPr>
                <a:r>
                  <a:rPr lang="da-DK" altLang="da-DK" sz="900" b="1" noProof="1" smtClean="0">
                    <a:solidFill>
                      <a:schemeClr val="bg1">
                        <a:lumMod val="50000"/>
                      </a:schemeClr>
                    </a:solidFill>
                    <a:latin typeface="Arial" panose="020B0604020202020204" pitchFamily="34" charset="0"/>
                    <a:cs typeface="Arial" panose="020B0604020202020204" pitchFamily="34" charset="0"/>
                  </a:rPr>
                  <a:t>1. </a:t>
                </a:r>
                <a:r>
                  <a:rPr lang="da-DK" altLang="da-DK" sz="900" noProof="1" smtClean="0">
                    <a:solidFill>
                      <a:schemeClr val="bg1">
                        <a:lumMod val="50000"/>
                      </a:schemeClr>
                    </a:solidFill>
                    <a:latin typeface="Arial" panose="020B0604020202020204" pitchFamily="34" charset="0"/>
                    <a:cs typeface="Arial" panose="020B0604020202020204" pitchFamily="34" charset="0"/>
                  </a:rPr>
                  <a:t>Vælg </a:t>
                </a:r>
                <a:r>
                  <a:rPr lang="da-DK" altLang="da-DK" sz="900" b="1" noProof="1" smtClean="0">
                    <a:solidFill>
                      <a:schemeClr val="bg1">
                        <a:lumMod val="50000"/>
                      </a:schemeClr>
                    </a:solidFill>
                    <a:latin typeface="Arial" panose="020B0604020202020204" pitchFamily="34" charset="0"/>
                    <a:cs typeface="Arial" panose="020B0604020202020204" pitchFamily="34" charset="0"/>
                  </a:rPr>
                  <a:t>Indsæt</a:t>
                </a:r>
                <a:r>
                  <a:rPr lang="da-DK" altLang="da-DK" sz="900" noProof="1" smtClean="0">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50"/>
                  </a:spcAft>
                  <a:defRPr/>
                </a:pPr>
                <a:r>
                  <a:rPr lang="da-DK" altLang="da-DK" sz="900" b="1" noProof="1" smtClean="0">
                    <a:solidFill>
                      <a:schemeClr val="bg1">
                        <a:lumMod val="50000"/>
                      </a:schemeClr>
                    </a:solidFill>
                    <a:latin typeface="Arial" panose="020B0604020202020204" pitchFamily="34" charset="0"/>
                    <a:cs typeface="Arial" panose="020B0604020202020204" pitchFamily="34" charset="0"/>
                  </a:rPr>
                  <a:t>2. </a:t>
                </a:r>
                <a:r>
                  <a:rPr lang="da-DK" altLang="da-DK" sz="900" noProof="1" smtClean="0">
                    <a:solidFill>
                      <a:schemeClr val="bg1">
                        <a:lumMod val="50000"/>
                      </a:schemeClr>
                    </a:solidFill>
                    <a:latin typeface="Arial" panose="020B0604020202020204" pitchFamily="34" charset="0"/>
                    <a:cs typeface="Arial" panose="020B0604020202020204" pitchFamily="34" charset="0"/>
                  </a:rPr>
                  <a:t>Vælg </a:t>
                </a:r>
                <a:r>
                  <a:rPr lang="da-DK" altLang="da-DK" sz="900" b="1" noProof="1" smtClean="0">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cs typeface="Arial" panose="020B0604020202020204" pitchFamily="34" charset="0"/>
                  </a:rPr>
                  <a:t>Indtast</a:t>
                </a:r>
                <a:r>
                  <a:rPr lang="da-DK" sz="900" baseline="0" noProof="1" smtClean="0">
                    <a:solidFill>
                      <a:schemeClr val="bg1">
                        <a:lumMod val="50000"/>
                      </a:schemeClr>
                    </a:solidFill>
                    <a:latin typeface="Arial" panose="020B0604020202020204" pitchFamily="34" charset="0"/>
                    <a:cs typeface="Arial" panose="020B0604020202020204" pitchFamily="34" charset="0"/>
                  </a:rPr>
                  <a:t> dit navn, hvor der står </a:t>
                </a:r>
                <a:r>
                  <a:rPr lang="da-DK" sz="900" b="1" baseline="0" noProof="1" smtClean="0">
                    <a:solidFill>
                      <a:schemeClr val="bg1">
                        <a:lumMod val="50000"/>
                      </a:schemeClr>
                    </a:solidFill>
                    <a:latin typeface="Arial" panose="020B0604020202020204" pitchFamily="34" charset="0"/>
                    <a:cs typeface="Arial" panose="020B0604020202020204" pitchFamily="34" charset="0"/>
                  </a:rPr>
                  <a:t>Navn</a:t>
                </a:r>
                <a:endParaRPr lang="da-DK" sz="900" b="1" noProof="1" smtClean="0">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4. </a:t>
                </a:r>
                <a:r>
                  <a:rPr lang="da-DK" sz="900" noProof="1" smtClean="0">
                    <a:solidFill>
                      <a:schemeClr val="bg1">
                        <a:lumMod val="50000"/>
                      </a:schemeClr>
                    </a:solidFill>
                    <a:latin typeface="Arial" panose="020B0604020202020204" pitchFamily="34" charset="0"/>
                    <a:cs typeface="Arial" panose="020B0604020202020204" pitchFamily="34" charset="0"/>
                  </a:rPr>
                  <a:t>Indsæt Titel/beskrivelse</a:t>
                </a:r>
                <a:r>
                  <a:rPr lang="da-DK" sz="900" baseline="0" noProof="1" smtClean="0">
                    <a:solidFill>
                      <a:schemeClr val="bg1">
                        <a:lumMod val="50000"/>
                      </a:schemeClr>
                    </a:solidFill>
                    <a:latin typeface="Arial" panose="020B0604020202020204" pitchFamily="34" charset="0"/>
                    <a:cs typeface="Arial" panose="020B0604020202020204" pitchFamily="34" charset="0"/>
                  </a:rPr>
                  <a:t> hvor der står </a:t>
                </a:r>
                <a:r>
                  <a:rPr lang="da-DK" sz="900" b="1" kern="1200" noProof="1" smtClean="0">
                    <a:solidFill>
                      <a:schemeClr val="bg1">
                        <a:lumMod val="50000"/>
                      </a:schemeClr>
                    </a:solidFill>
                    <a:latin typeface="Arial" panose="020B0604020202020204" pitchFamily="34" charset="0"/>
                    <a:ea typeface="+mn-ea"/>
                    <a:cs typeface="Arial" panose="020B0604020202020204" pitchFamily="34" charset="0"/>
                  </a:rPr>
                  <a:t>Titel/beskrivelse</a:t>
                </a:r>
                <a:endParaRPr lang="da-DK" sz="900" b="1" noProof="1" smtClean="0">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5. </a:t>
                </a:r>
                <a:r>
                  <a:rPr lang="da-DK" sz="900" noProof="1" smtClean="0">
                    <a:solidFill>
                      <a:schemeClr val="bg1">
                        <a:lumMod val="50000"/>
                      </a:schemeClr>
                    </a:solidFill>
                    <a:latin typeface="Arial" panose="020B0604020202020204" pitchFamily="34" charset="0"/>
                    <a:cs typeface="Arial" panose="020B0604020202020204" pitchFamily="34" charset="0"/>
                  </a:rPr>
                  <a:t>Vælg </a:t>
                </a:r>
                <a:r>
                  <a:rPr lang="da-DK" sz="900" b="1" noProof="1" smtClean="0">
                    <a:solidFill>
                      <a:schemeClr val="bg1">
                        <a:lumMod val="50000"/>
                      </a:schemeClr>
                    </a:solidFill>
                    <a:latin typeface="Arial" panose="020B0604020202020204" pitchFamily="34" charset="0"/>
                    <a:cs typeface="Arial" panose="020B0604020202020204" pitchFamily="34" charset="0"/>
                  </a:rPr>
                  <a:t>Anvend på alle </a:t>
                </a:r>
                <a:r>
                  <a:rPr lang="da-DK" sz="900" noProof="1" smtClean="0">
                    <a:solidFill>
                      <a:schemeClr val="bg1">
                        <a:lumMod val="50000"/>
                      </a:schemeClr>
                    </a:solidFill>
                    <a:latin typeface="Arial" panose="020B0604020202020204" pitchFamily="34" charset="0"/>
                    <a:cs typeface="Arial" panose="020B0604020202020204" pitchFamily="34" charset="0"/>
                  </a:rPr>
                  <a:t>eller </a:t>
                </a:r>
                <a:r>
                  <a:rPr lang="da-DK" sz="900" b="1" noProof="1" smtClean="0">
                    <a:solidFill>
                      <a:schemeClr val="bg1">
                        <a:lumMod val="50000"/>
                      </a:schemeClr>
                    </a:solidFill>
                    <a:latin typeface="Arial" panose="020B0604020202020204" pitchFamily="34" charset="0"/>
                    <a:cs typeface="Arial" panose="020B0604020202020204" pitchFamily="34" charset="0"/>
                  </a:rPr>
                  <a:t>Anvend</a:t>
                </a:r>
                <a:r>
                  <a:rPr lang="da-DK" sz="900" noProof="1" smtClean="0">
                    <a:solidFill>
                      <a:schemeClr val="bg1">
                        <a:lumMod val="50000"/>
                      </a:schemeClr>
                    </a:solidFill>
                    <a:latin typeface="Arial" panose="020B0604020202020204" pitchFamily="34" charset="0"/>
                    <a:cs typeface="Arial" panose="020B0604020202020204" pitchFamily="34"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grpSp>
        <p:nvGrpSpPr>
          <p:cNvPr id="26" name="Logo"/>
          <p:cNvGrpSpPr/>
          <p:nvPr userDrawn="1"/>
        </p:nvGrpSpPr>
        <p:grpSpPr>
          <a:xfrm>
            <a:off x="450000" y="1069200"/>
            <a:ext cx="687600" cy="687600"/>
            <a:chOff x="457200" y="5718575"/>
            <a:chExt cx="687600" cy="687600"/>
          </a:xfrm>
        </p:grpSpPr>
        <p:pic>
          <p:nvPicPr>
            <p:cNvPr id="27" name="Logo 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8" name="Reg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1973940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611560" y="0"/>
            <a:ext cx="853200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p:cNvSpPr/>
          <p:nvPr userDrawn="1"/>
        </p:nvSpPr>
        <p:spPr>
          <a:xfrm>
            <a:off x="8460000" y="1"/>
            <a:ext cx="68356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p:cNvSpPr/>
          <p:nvPr userDrawn="1"/>
        </p:nvSpPr>
        <p:spPr>
          <a:xfrm>
            <a:off x="0" y="0"/>
            <a:ext cx="683568" cy="5143648"/>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hasCustomPrompt="1"/>
          </p:nvPr>
        </p:nvSpPr>
        <p:spPr>
          <a:xfrm>
            <a:off x="1371600" y="762550"/>
            <a:ext cx="7086600" cy="984098"/>
          </a:xfrm>
        </p:spPr>
        <p:txBody>
          <a:bodyPr/>
          <a:lstStyle>
            <a:lvl1pPr>
              <a:lnSpc>
                <a:spcPct val="85000"/>
              </a:lnSpc>
              <a:defRPr>
                <a:solidFill>
                  <a:schemeClr val="bg1"/>
                </a:solidFill>
              </a:defRPr>
            </a:lvl1pPr>
          </a:lstStyle>
          <a:p>
            <a:r>
              <a:rPr lang="da-DK" dirty="0" smtClean="0"/>
              <a:t>Overskrift 27pt i to eller flere linjer </a:t>
            </a:r>
            <a:br>
              <a:rPr lang="da-DK" dirty="0" smtClean="0"/>
            </a:br>
            <a:r>
              <a:rPr lang="da-DK" dirty="0" smtClean="0"/>
              <a:t>teksten vokser opad</a:t>
            </a:r>
            <a:endParaRPr lang="da-DK" dirty="0"/>
          </a:p>
        </p:txBody>
      </p:sp>
      <p:sp>
        <p:nvSpPr>
          <p:cNvPr id="11" name="Pladsholder til tekst 2"/>
          <p:cNvSpPr>
            <a:spLocks noGrp="1"/>
          </p:cNvSpPr>
          <p:nvPr>
            <p:ph type="body" sz="quarter" idx="15" hasCustomPrompt="1"/>
          </p:nvPr>
        </p:nvSpPr>
        <p:spPr>
          <a:xfrm>
            <a:off x="1368000" y="1939208"/>
            <a:ext cx="2995611" cy="486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7" name="Pladsholder til tekst 3"/>
          <p:cNvSpPr>
            <a:spLocks noGrp="1"/>
          </p:cNvSpPr>
          <p:nvPr>
            <p:ph type="body" sz="quarter" idx="16" hasCustomPrompt="1"/>
          </p:nvPr>
        </p:nvSpPr>
        <p:spPr>
          <a:xfrm>
            <a:off x="1368000" y="2618192"/>
            <a:ext cx="2995611" cy="486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8" name="Pladsholder til tekst 4"/>
          <p:cNvSpPr>
            <a:spLocks noGrp="1"/>
          </p:cNvSpPr>
          <p:nvPr>
            <p:ph type="body" sz="quarter" idx="17" hasCustomPrompt="1"/>
          </p:nvPr>
        </p:nvSpPr>
        <p:spPr>
          <a:xfrm>
            <a:off x="4654766" y="1938600"/>
            <a:ext cx="2995611" cy="486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9" name="Pladsholder til tekst5"/>
          <p:cNvSpPr>
            <a:spLocks noGrp="1"/>
          </p:cNvSpPr>
          <p:nvPr>
            <p:ph type="body" sz="quarter" idx="18" hasCustomPrompt="1"/>
          </p:nvPr>
        </p:nvSpPr>
        <p:spPr>
          <a:xfrm>
            <a:off x="4654766" y="2619000"/>
            <a:ext cx="2995611" cy="486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4" name="Pladsholder til dato 3"/>
          <p:cNvSpPr>
            <a:spLocks noGrp="1"/>
          </p:cNvSpPr>
          <p:nvPr>
            <p:ph type="dt" sz="half" idx="10"/>
          </p:nvPr>
        </p:nvSpPr>
        <p:spPr/>
        <p:txBody>
          <a:body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sp>
        <p:nvSpPr>
          <p:cNvPr id="20" name="Pladsholder til tekst 3"/>
          <p:cNvSpPr>
            <a:spLocks noGrp="1"/>
          </p:cNvSpPr>
          <p:nvPr>
            <p:ph type="body" sz="quarter" idx="13"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755576" y="32400"/>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chemeClr val="bg1"/>
                </a:solidFill>
              </a:rPr>
              <a:t>Steno</a:t>
            </a:r>
            <a:r>
              <a:rPr lang="da-DK" sz="1200" b="1" baseline="0" noProof="0" dirty="0" smtClean="0">
                <a:solidFill>
                  <a:schemeClr val="bg1"/>
                </a:solidFill>
              </a:rPr>
              <a:t> Diabetes Center Copenhagen</a:t>
            </a:r>
            <a:endParaRPr lang="da-DK" sz="1200" b="1" noProof="0" dirty="0" smtClean="0">
              <a:solidFill>
                <a:schemeClr val="bg1"/>
              </a:solidFill>
            </a:endParaRPr>
          </a:p>
          <a:p>
            <a:endParaRPr lang="da-DK" sz="1200" b="1" noProof="0" dirty="0" smtClean="0">
              <a:solidFill>
                <a:schemeClr val="bg1"/>
              </a:solidFill>
            </a:endParaRPr>
          </a:p>
        </p:txBody>
      </p:sp>
      <p:grpSp>
        <p:nvGrpSpPr>
          <p:cNvPr id="22" name="Logo"/>
          <p:cNvGrpSpPr/>
          <p:nvPr userDrawn="1"/>
        </p:nvGrpSpPr>
        <p:grpSpPr>
          <a:xfrm>
            <a:off x="457200" y="3605231"/>
            <a:ext cx="687600" cy="687600"/>
            <a:chOff x="457200" y="5718575"/>
            <a:chExt cx="687600" cy="687600"/>
          </a:xfrm>
        </p:grpSpPr>
        <p:pic>
          <p:nvPicPr>
            <p:cNvPr id="23"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4"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859027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827584" y="267494"/>
            <a:ext cx="7632416" cy="432048"/>
          </a:xfrm>
        </p:spPr>
        <p:txBody>
          <a:bodyPr/>
          <a:lstStyle/>
          <a:p>
            <a:r>
              <a:rPr lang="da-DK" dirty="0" smtClean="0"/>
              <a:t>Overskrift 27pt i to eller flere linjer </a:t>
            </a:r>
            <a:endParaRPr lang="da-DK" dirty="0"/>
          </a:p>
        </p:txBody>
      </p:sp>
      <p:sp>
        <p:nvSpPr>
          <p:cNvPr id="6" name="Pladsholder til diasnummer 5"/>
          <p:cNvSpPr>
            <a:spLocks noGrp="1"/>
          </p:cNvSpPr>
          <p:nvPr>
            <p:ph type="sldNum" sz="quarter" idx="12"/>
          </p:nvPr>
        </p:nvSpPr>
        <p:spPr>
          <a:xfrm>
            <a:off x="8459789" y="4984030"/>
            <a:ext cx="684211" cy="108000"/>
          </a:xfrm>
        </p:spPr>
        <p:txBody>
          <a:bodyPr/>
          <a:lstStyle/>
          <a:p>
            <a:fld id="{667EC89C-17A0-4E64-A6D2-B825673CEEDF}" type="slidenum">
              <a:rPr lang="da-DK" smtClean="0"/>
              <a:t>‹#›</a:t>
            </a:fld>
            <a:endParaRPr lang="da-DK" dirty="0"/>
          </a:p>
        </p:txBody>
      </p:sp>
      <p:grpSp>
        <p:nvGrpSpPr>
          <p:cNvPr id="12" name="Gruppe 11"/>
          <p:cNvGrpSpPr/>
          <p:nvPr userDrawn="1"/>
        </p:nvGrpSpPr>
        <p:grpSpPr>
          <a:xfrm>
            <a:off x="-1980728" y="1795342"/>
            <a:ext cx="1833563" cy="2894126"/>
            <a:chOff x="-1980728" y="1411288"/>
            <a:chExt cx="1833563" cy="3858834"/>
          </a:xfrm>
        </p:grpSpPr>
        <p:sp>
          <p:nvSpPr>
            <p:cNvPr id="13" name="AutoShape 4"/>
            <p:cNvSpPr>
              <a:spLocks/>
            </p:cNvSpPr>
            <p:nvPr userDrawn="1"/>
          </p:nvSpPr>
          <p:spPr bwMode="gray">
            <a:xfrm>
              <a:off x="-1980728" y="1411288"/>
              <a:ext cx="1830388" cy="38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punkter</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få punktopstillet teksten </a:t>
              </a: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flere niveauer findes) brug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827585" y="843558"/>
            <a:ext cx="7632204" cy="3272433"/>
          </a:xfrm>
        </p:spPr>
        <p:txBody>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3" name="Tekstfelt 4"/>
          <p:cNvSpPr txBox="1"/>
          <p:nvPr userDrawn="1"/>
        </p:nvSpPr>
        <p:spPr>
          <a:xfrm>
            <a:off x="396000" y="33903"/>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3223299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grpSp>
        <p:nvGrpSpPr>
          <p:cNvPr id="8" name="Gruppe 7"/>
          <p:cNvGrpSpPr/>
          <p:nvPr userDrawn="1"/>
        </p:nvGrpSpPr>
        <p:grpSpPr>
          <a:xfrm>
            <a:off x="-1980728" y="1795342"/>
            <a:ext cx="1833563" cy="2894126"/>
            <a:chOff x="-1980728" y="1411288"/>
            <a:chExt cx="1833563" cy="3858834"/>
          </a:xfrm>
        </p:grpSpPr>
        <p:sp>
          <p:nvSpPr>
            <p:cNvPr id="9" name="AutoShape 4"/>
            <p:cNvSpPr>
              <a:spLocks/>
            </p:cNvSpPr>
            <p:nvPr userDrawn="1"/>
          </p:nvSpPr>
          <p:spPr bwMode="gray">
            <a:xfrm>
              <a:off x="-1980728" y="1411288"/>
              <a:ext cx="1830388" cy="38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punkter</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18</a:t>
              </a: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18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14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få punktopstillet teksten </a:t>
              </a: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flere niveauer findes) brug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7" name="Pladsholder til indhold 6"/>
          <p:cNvSpPr>
            <a:spLocks noGrp="1"/>
          </p:cNvSpPr>
          <p:nvPr>
            <p:ph sz="quarter" idx="13" hasCustomPrompt="1"/>
          </p:nvPr>
        </p:nvSpPr>
        <p:spPr>
          <a:xfrm>
            <a:off x="1368000" y="1745456"/>
            <a:ext cx="3429000" cy="237053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9" name="Pladsholder til indhold 6"/>
          <p:cNvSpPr>
            <a:spLocks noGrp="1"/>
          </p:cNvSpPr>
          <p:nvPr>
            <p:ph sz="quarter" idx="14" hasCustomPrompt="1"/>
          </p:nvPr>
        </p:nvSpPr>
        <p:spPr>
          <a:xfrm>
            <a:off x="5021798" y="1746900"/>
            <a:ext cx="3429000" cy="237053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20" name="Pladsholder til tekst 3"/>
          <p:cNvSpPr>
            <a:spLocks noGrp="1"/>
          </p:cNvSpPr>
          <p:nvPr>
            <p:ph type="body" sz="quarter" idx="15"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0" y="155324"/>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91777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3628622"/>
            <a:ext cx="7086600" cy="490940"/>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8" name="Pladsholder til billede 2"/>
          <p:cNvSpPr>
            <a:spLocks noGrp="1"/>
          </p:cNvSpPr>
          <p:nvPr>
            <p:ph type="pic" sz="quarter" idx="16" hasCustomPrompt="1"/>
          </p:nvPr>
        </p:nvSpPr>
        <p:spPr>
          <a:xfrm>
            <a:off x="1368000" y="1021702"/>
            <a:ext cx="7086600" cy="2505270"/>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4" name="Pladsholder til dato 3"/>
          <p:cNvSpPr>
            <a:spLocks noGrp="1"/>
          </p:cNvSpPr>
          <p:nvPr>
            <p:ph type="dt" sz="half" idx="10"/>
          </p:nvPr>
        </p:nvSpPr>
        <p:spPr/>
        <p:txBody>
          <a:body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grpSp>
        <p:nvGrpSpPr>
          <p:cNvPr id="13" name="Gruppe 12"/>
          <p:cNvGrpSpPr>
            <a:grpSpLocks/>
          </p:cNvGrpSpPr>
          <p:nvPr userDrawn="1"/>
        </p:nvGrpSpPr>
        <p:grpSpPr bwMode="auto">
          <a:xfrm>
            <a:off x="-2186217" y="1021702"/>
            <a:ext cx="2032000" cy="1841530"/>
            <a:chOff x="6573838" y="3603625"/>
            <a:chExt cx="2032000" cy="2455244"/>
          </a:xfrm>
        </p:grpSpPr>
        <p:sp>
          <p:nvSpPr>
            <p:cNvPr id="14" name="TextBox 12"/>
            <p:cNvSpPr txBox="1">
              <a:spLocks noChangeArrowheads="1"/>
            </p:cNvSpPr>
            <p:nvPr/>
          </p:nvSpPr>
          <p:spPr bwMode="auto">
            <a:xfrm>
              <a:off x="6573838" y="3603625"/>
              <a:ext cx="2032000" cy="24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tekst 3"/>
          <p:cNvSpPr>
            <a:spLocks noGrp="1"/>
          </p:cNvSpPr>
          <p:nvPr>
            <p:ph type="body" sz="quarter" idx="13"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0" y="155324"/>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32117647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3628622"/>
            <a:ext cx="7086600" cy="490940"/>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4" name="Pladsholder til dato 3"/>
          <p:cNvSpPr>
            <a:spLocks noGrp="1"/>
          </p:cNvSpPr>
          <p:nvPr>
            <p:ph type="dt" sz="half" idx="10"/>
          </p:nvPr>
        </p:nvSpPr>
        <p:spPr/>
        <p:txBody>
          <a:body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grpSp>
        <p:nvGrpSpPr>
          <p:cNvPr id="13" name="Gruppe 12"/>
          <p:cNvGrpSpPr>
            <a:grpSpLocks/>
          </p:cNvGrpSpPr>
          <p:nvPr userDrawn="1"/>
        </p:nvGrpSpPr>
        <p:grpSpPr bwMode="auto">
          <a:xfrm>
            <a:off x="-2186217" y="1021702"/>
            <a:ext cx="2032000" cy="1841530"/>
            <a:chOff x="6573838" y="3603625"/>
            <a:chExt cx="2032000" cy="2455244"/>
          </a:xfrm>
        </p:grpSpPr>
        <p:sp>
          <p:nvSpPr>
            <p:cNvPr id="14" name="TextBox 12"/>
            <p:cNvSpPr txBox="1">
              <a:spLocks noChangeArrowheads="1"/>
            </p:cNvSpPr>
            <p:nvPr/>
          </p:nvSpPr>
          <p:spPr bwMode="auto">
            <a:xfrm>
              <a:off x="6573838" y="3603625"/>
              <a:ext cx="2032000" cy="24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indhold 2"/>
          <p:cNvSpPr>
            <a:spLocks noGrp="1"/>
          </p:cNvSpPr>
          <p:nvPr>
            <p:ph sz="quarter" idx="17" hasCustomPrompt="1"/>
          </p:nvPr>
        </p:nvSpPr>
        <p:spPr>
          <a:xfrm>
            <a:off x="1368425" y="1021556"/>
            <a:ext cx="7088400" cy="2505600"/>
          </a:xfrm>
        </p:spPr>
        <p:txBody>
          <a:bodyPr/>
          <a:lstStyle>
            <a:lvl1pPr>
              <a:defRPr baseline="0"/>
            </a:lvl1pPr>
          </a:lstStyle>
          <a:p>
            <a:pPr lvl="0"/>
            <a:r>
              <a:rPr lang="da-DK" dirty="0" smtClean="0"/>
              <a:t>Brødtekst 22pt skrives her, eller tabel og diagram indsættes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0" name="Pladsholder til tekst 3"/>
          <p:cNvSpPr>
            <a:spLocks noGrp="1"/>
          </p:cNvSpPr>
          <p:nvPr>
            <p:ph type="body" sz="quarter" idx="13"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0" y="155324"/>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1971862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3739119"/>
            <a:ext cx="3317874" cy="4185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5" name="Pladsholder til billede 2"/>
          <p:cNvSpPr>
            <a:spLocks noGrp="1"/>
          </p:cNvSpPr>
          <p:nvPr>
            <p:ph type="pic" sz="quarter" idx="16" hasCustomPrompt="1"/>
          </p:nvPr>
        </p:nvSpPr>
        <p:spPr>
          <a:xfrm>
            <a:off x="1368000" y="1024631"/>
            <a:ext cx="3317875" cy="2617237"/>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12" name="Pladsholder til tekst 3"/>
          <p:cNvSpPr>
            <a:spLocks noGrp="1"/>
          </p:cNvSpPr>
          <p:nvPr>
            <p:ph type="body" sz="quarter" idx="19" hasCustomPrompt="1"/>
          </p:nvPr>
        </p:nvSpPr>
        <p:spPr>
          <a:xfrm>
            <a:off x="4889500" y="3739119"/>
            <a:ext cx="3564000" cy="4185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17" name="Pladsholder til indhold 4"/>
          <p:cNvSpPr>
            <a:spLocks noGrp="1"/>
          </p:cNvSpPr>
          <p:nvPr>
            <p:ph sz="quarter" idx="14" hasCustomPrompt="1"/>
          </p:nvPr>
        </p:nvSpPr>
        <p:spPr>
          <a:xfrm>
            <a:off x="4884806" y="1028642"/>
            <a:ext cx="3570988" cy="26163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5"/>
          <p:cNvSpPr>
            <a:spLocks noGrp="1"/>
          </p:cNvSpPr>
          <p:nvPr>
            <p:ph type="body" sz="quarter" idx="20"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4" name="Pladsholder til dato 3"/>
          <p:cNvSpPr>
            <a:spLocks noGrp="1"/>
          </p:cNvSpPr>
          <p:nvPr>
            <p:ph type="dt" sz="half" idx="10"/>
          </p:nvPr>
        </p:nvSpPr>
        <p:spPr/>
        <p:txBody>
          <a:body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grpSp>
        <p:nvGrpSpPr>
          <p:cNvPr id="18" name="Gruppe 17"/>
          <p:cNvGrpSpPr>
            <a:grpSpLocks/>
          </p:cNvGrpSpPr>
          <p:nvPr userDrawn="1"/>
        </p:nvGrpSpPr>
        <p:grpSpPr bwMode="auto">
          <a:xfrm>
            <a:off x="-2186217" y="1021702"/>
            <a:ext cx="2032000" cy="1841530"/>
            <a:chOff x="6573838" y="3603625"/>
            <a:chExt cx="2032000" cy="2455244"/>
          </a:xfrm>
        </p:grpSpPr>
        <p:sp>
          <p:nvSpPr>
            <p:cNvPr id="19" name="TextBox 12"/>
            <p:cNvSpPr txBox="1">
              <a:spLocks noChangeArrowheads="1"/>
            </p:cNvSpPr>
            <p:nvPr/>
          </p:nvSpPr>
          <p:spPr bwMode="auto">
            <a:xfrm>
              <a:off x="6573838" y="3603625"/>
              <a:ext cx="2032000" cy="24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kstfelt 4"/>
          <p:cNvSpPr txBox="1"/>
          <p:nvPr userDrawn="1"/>
        </p:nvSpPr>
        <p:spPr>
          <a:xfrm>
            <a:off x="1371600" y="155324"/>
            <a:ext cx="3432175" cy="161583"/>
          </a:xfrm>
          <a:prstGeom prst="rect">
            <a:avLst/>
          </a:prstGeom>
          <a:noFill/>
        </p:spPr>
        <p:txBody>
          <a:bodyPr wrap="square" lIns="0" tIns="0" rIns="0" bIns="0" rtlCol="0">
            <a:noAutofit/>
          </a:bodyPr>
          <a:lstStyle/>
          <a:p>
            <a:r>
              <a:rPr lang="da-DK" sz="1200" b="1" noProof="0" dirty="0" smtClean="0">
                <a:solidFill>
                  <a:srgbClr val="565656"/>
                </a:solidFill>
              </a:rPr>
              <a:t>Steno Diabetes Center Copenhagen</a:t>
            </a:r>
          </a:p>
        </p:txBody>
      </p:sp>
    </p:spTree>
    <p:extLst>
      <p:ext uri="{BB962C8B-B14F-4D97-AF65-F5344CB8AC3E}">
        <p14:creationId xmlns:p14="http://schemas.microsoft.com/office/powerpoint/2010/main" val="1528567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0" y="681540"/>
            <a:ext cx="7091788" cy="844457"/>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t>Navn (Sidehoved/fod)</a:t>
            </a:r>
            <a:endParaRPr lang="da-DK" dirty="0"/>
          </a:p>
        </p:txBody>
      </p:sp>
      <p:sp>
        <p:nvSpPr>
          <p:cNvPr id="5" name="Pladsholder til sidefod 4"/>
          <p:cNvSpPr>
            <a:spLocks noGrp="1"/>
          </p:cNvSpPr>
          <p:nvPr>
            <p:ph type="ftr" sz="quarter" idx="11"/>
          </p:nvPr>
        </p:nvSpPr>
        <p:spPr/>
        <p:txBody>
          <a:body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a:t>
            </a:fld>
            <a:endParaRPr lang="da-DK" dirty="0"/>
          </a:p>
        </p:txBody>
      </p:sp>
      <p:grpSp>
        <p:nvGrpSpPr>
          <p:cNvPr id="17" name="Gruppe 16"/>
          <p:cNvGrpSpPr>
            <a:grpSpLocks/>
          </p:cNvGrpSpPr>
          <p:nvPr userDrawn="1"/>
        </p:nvGrpSpPr>
        <p:grpSpPr bwMode="auto">
          <a:xfrm>
            <a:off x="-2186217" y="1746647"/>
            <a:ext cx="2032000" cy="1841530"/>
            <a:chOff x="6573838" y="3603625"/>
            <a:chExt cx="2032000" cy="2455244"/>
          </a:xfrm>
        </p:grpSpPr>
        <p:sp>
          <p:nvSpPr>
            <p:cNvPr id="18" name="TextBox 12"/>
            <p:cNvSpPr txBox="1">
              <a:spLocks noChangeArrowheads="1"/>
            </p:cNvSpPr>
            <p:nvPr/>
          </p:nvSpPr>
          <p:spPr bwMode="auto">
            <a:xfrm>
              <a:off x="6573838" y="3603625"/>
              <a:ext cx="2032000" cy="24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3698521"/>
            <a:ext cx="3317874" cy="41747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8" name="Pladsholder til billede 2"/>
          <p:cNvSpPr>
            <a:spLocks noGrp="1"/>
          </p:cNvSpPr>
          <p:nvPr>
            <p:ph type="pic" sz="quarter" idx="17" hasCustomPrompt="1"/>
          </p:nvPr>
        </p:nvSpPr>
        <p:spPr>
          <a:xfrm>
            <a:off x="1368000" y="1746647"/>
            <a:ext cx="3319200" cy="1857421"/>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24" name="Pladsholder til indhold 3"/>
          <p:cNvSpPr>
            <a:spLocks noGrp="1"/>
          </p:cNvSpPr>
          <p:nvPr>
            <p:ph sz="quarter" idx="14" hasCustomPrompt="1"/>
          </p:nvPr>
        </p:nvSpPr>
        <p:spPr>
          <a:xfrm>
            <a:off x="4888800" y="1745456"/>
            <a:ext cx="3570988" cy="237053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3"/>
          <p:cNvSpPr>
            <a:spLocks noGrp="1"/>
          </p:cNvSpPr>
          <p:nvPr>
            <p:ph type="body" sz="quarter" idx="18"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0" y="155324"/>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3517387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dirty="0" smtClean="0"/>
          </a:p>
        </p:txBody>
      </p:sp>
      <p:sp>
        <p:nvSpPr>
          <p:cNvPr id="12" name="Rektangel 11"/>
          <p:cNvSpPr/>
          <p:nvPr userDrawn="1"/>
        </p:nvSpPr>
        <p:spPr>
          <a:xfrm>
            <a:off x="0" y="0"/>
            <a:ext cx="683568" cy="1528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userDrawn="1"/>
        </p:nvSpPr>
        <p:spPr>
          <a:xfrm>
            <a:off x="0" y="1528763"/>
            <a:ext cx="683568" cy="3614885"/>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71600" y="2031690"/>
            <a:ext cx="7086600" cy="2081920"/>
          </a:xfrm>
        </p:spPr>
        <p:txBody>
          <a:bodyPr anchor="t" anchorCtr="0"/>
          <a:lstStyle>
            <a:lvl1pPr>
              <a:defRPr sz="3700">
                <a:solidFill>
                  <a:schemeClr val="tx2"/>
                </a:solidFill>
              </a:defRPr>
            </a:lvl1pPr>
          </a:lstStyle>
          <a:p>
            <a:r>
              <a:rPr lang="da-DK" dirty="0" smtClean="0"/>
              <a:t>Overskrift 37pt skrives her</a:t>
            </a:r>
            <a:br>
              <a:rPr lang="da-DK" dirty="0" smtClean="0"/>
            </a:br>
            <a:r>
              <a:rPr lang="da-DK" dirty="0" smtClean="0"/>
              <a:t>i to eller flere linjer</a:t>
            </a:r>
            <a:endParaRPr lang="da-DK" dirty="0"/>
          </a:p>
        </p:txBody>
      </p:sp>
      <p:sp>
        <p:nvSpPr>
          <p:cNvPr id="4" name="Pladsholder til dato 3"/>
          <p:cNvSpPr>
            <a:spLocks noGrp="1"/>
          </p:cNvSpPr>
          <p:nvPr>
            <p:ph type="dt" sz="half" idx="10"/>
          </p:nvPr>
        </p:nvSpPr>
        <p:spPr/>
        <p:txBody>
          <a:bodyPr/>
          <a:lstStyle>
            <a:lvl1pPr>
              <a:defRPr>
                <a:solidFill>
                  <a:schemeClr val="tx1"/>
                </a:solidFill>
              </a:defRPr>
            </a:lvl1pPr>
          </a:lstStyle>
          <a:p>
            <a:r>
              <a:rPr lang="da-DK" noProof="0" dirty="0" smtClean="0"/>
              <a:t>Navn (Sidehoved/fod)</a:t>
            </a:r>
            <a:endParaRPr lang="da-DK" noProof="0"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da-DK" dirty="0" smtClean="0"/>
              <a:t>Titel/beskrivelse (Sidehoved/fod)</a:t>
            </a:r>
            <a:endParaRPr lang="da-DK"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lang="da-DK" smtClean="0"/>
              <a:pPr/>
              <a:t>‹#›</a:t>
            </a:fld>
            <a:endParaRPr lang="da-DK" dirty="0"/>
          </a:p>
        </p:txBody>
      </p:sp>
      <p:sp>
        <p:nvSpPr>
          <p:cNvPr id="17" name="Pladsholder til tekst 3"/>
          <p:cNvSpPr>
            <a:spLocks noGrp="1"/>
          </p:cNvSpPr>
          <p:nvPr>
            <p:ph type="body" sz="quarter" idx="13"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grpSp>
        <p:nvGrpSpPr>
          <p:cNvPr id="19" name="Logo"/>
          <p:cNvGrpSpPr/>
          <p:nvPr userDrawn="1"/>
        </p:nvGrpSpPr>
        <p:grpSpPr>
          <a:xfrm>
            <a:off x="457200" y="1188000"/>
            <a:ext cx="687600" cy="515700"/>
            <a:chOff x="457200" y="5718575"/>
            <a:chExt cx="687600" cy="687600"/>
          </a:xfrm>
        </p:grpSpPr>
        <p:pic>
          <p:nvPicPr>
            <p:cNvPr id="20"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
        <p:nvSpPr>
          <p:cNvPr id="14" name="Tekstfelt 4"/>
          <p:cNvSpPr txBox="1"/>
          <p:nvPr userDrawn="1"/>
        </p:nvSpPr>
        <p:spPr>
          <a:xfrm>
            <a:off x="1371600" y="155324"/>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2765125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dirty="0" smtClean="0"/>
              <a:t>Navn (Sidehoved/fod)</a:t>
            </a:r>
            <a:endParaRPr lang="da-DK" dirty="0"/>
          </a:p>
        </p:txBody>
      </p:sp>
      <p:sp>
        <p:nvSpPr>
          <p:cNvPr id="3" name="Pladsholder til sidefod 2"/>
          <p:cNvSpPr>
            <a:spLocks noGrp="1"/>
          </p:cNvSpPr>
          <p:nvPr>
            <p:ph type="ftr" sz="quarter" idx="11"/>
          </p:nvPr>
        </p:nvSpPr>
        <p:spPr/>
        <p:txBody>
          <a:bodyPr/>
          <a:lstStyle/>
          <a:p>
            <a:r>
              <a:rPr lang="da-DK" dirty="0" smtClean="0"/>
              <a:t>Titel/beskrivelse (Sidehoved/fod)</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a:t>
            </a:fld>
            <a:endParaRPr lang="da-DK" dirty="0"/>
          </a:p>
        </p:txBody>
      </p:sp>
      <p:sp>
        <p:nvSpPr>
          <p:cNvPr id="5" name="Pladsholder til tekst 3"/>
          <p:cNvSpPr>
            <a:spLocks noGrp="1"/>
          </p:cNvSpPr>
          <p:nvPr>
            <p:ph type="body" sz="quarter" idx="13" hasCustomPrompt="1"/>
          </p:nvPr>
        </p:nvSpPr>
        <p:spPr>
          <a:xfrm>
            <a:off x="1371600" y="299394"/>
            <a:ext cx="7092000" cy="268833"/>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7" name="Tekstfelt 4"/>
          <p:cNvSpPr txBox="1"/>
          <p:nvPr userDrawn="1"/>
        </p:nvSpPr>
        <p:spPr>
          <a:xfrm>
            <a:off x="1371600" y="155324"/>
            <a:ext cx="3432175" cy="16158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noProof="0" dirty="0" smtClean="0">
                <a:solidFill>
                  <a:srgbClr val="565656"/>
                </a:solidFill>
              </a:rPr>
              <a:t>Steno</a:t>
            </a:r>
            <a:r>
              <a:rPr lang="da-DK" sz="1200" b="1" baseline="0" noProof="0" dirty="0" smtClean="0">
                <a:solidFill>
                  <a:srgbClr val="565656"/>
                </a:solidFill>
              </a:rPr>
              <a:t> Diabetes Center Copenhagen</a:t>
            </a:r>
            <a:endParaRPr lang="da-DK" sz="1200" b="1" noProof="0" dirty="0" smtClean="0">
              <a:solidFill>
                <a:srgbClr val="565656"/>
              </a:solidFill>
            </a:endParaRPr>
          </a:p>
          <a:p>
            <a:endParaRPr lang="da-DK" sz="1200" b="1" noProof="0" dirty="0" smtClean="0">
              <a:solidFill>
                <a:srgbClr val="565656"/>
              </a:solidFill>
            </a:endParaRPr>
          </a:p>
        </p:txBody>
      </p:sp>
    </p:spTree>
    <p:extLst>
      <p:ext uri="{BB962C8B-B14F-4D97-AF65-F5344CB8AC3E}">
        <p14:creationId xmlns:p14="http://schemas.microsoft.com/office/powerpoint/2010/main" val="2318619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651600" y="4803998"/>
            <a:ext cx="8491967" cy="34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p:nvSpPr>
        <p:spPr>
          <a:xfrm>
            <a:off x="8460000" y="4803998"/>
            <a:ext cx="683568" cy="34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p:nvSpPr>
        <p:spPr>
          <a:xfrm>
            <a:off x="0" y="0"/>
            <a:ext cx="341784" cy="480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11" name="Rektangel 10"/>
          <p:cNvSpPr/>
          <p:nvPr/>
        </p:nvSpPr>
        <p:spPr>
          <a:xfrm>
            <a:off x="0" y="4803998"/>
            <a:ext cx="651600" cy="342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p:cNvSpPr>
            <a:spLocks noGrp="1"/>
          </p:cNvSpPr>
          <p:nvPr>
            <p:ph type="title"/>
          </p:nvPr>
        </p:nvSpPr>
        <p:spPr>
          <a:xfrm>
            <a:off x="1368000" y="681540"/>
            <a:ext cx="7092000" cy="844457"/>
          </a:xfrm>
          <a:prstGeom prst="rect">
            <a:avLst/>
          </a:prstGeom>
        </p:spPr>
        <p:txBody>
          <a:bodyPr vert="horz" lIns="0" tIns="0" rIns="0" bIns="0" rtlCol="0" anchor="b" anchorCtr="0">
            <a:noAutofit/>
          </a:bodyPr>
          <a:lstStyle/>
          <a:p>
            <a:r>
              <a:rPr lang="da-DK" dirty="0" smtClean="0"/>
              <a:t>Overskrift 27pt i to eller flere linjer </a:t>
            </a:r>
            <a:br>
              <a:rPr lang="da-DK" dirty="0" smtClean="0"/>
            </a:br>
            <a:r>
              <a:rPr lang="da-DK" dirty="0" smtClean="0"/>
              <a:t>teksten vokser opad</a:t>
            </a:r>
            <a:endParaRPr lang="da-DK" dirty="0"/>
          </a:p>
        </p:txBody>
      </p:sp>
      <p:sp>
        <p:nvSpPr>
          <p:cNvPr id="3" name="Pladsholder til tekst 2"/>
          <p:cNvSpPr>
            <a:spLocks noGrp="1"/>
          </p:cNvSpPr>
          <p:nvPr>
            <p:ph type="body" idx="1"/>
          </p:nvPr>
        </p:nvSpPr>
        <p:spPr>
          <a:xfrm>
            <a:off x="1368000" y="1746900"/>
            <a:ext cx="7092000" cy="2369091"/>
          </a:xfrm>
          <a:prstGeom prst="rect">
            <a:avLst/>
          </a:prstGeom>
        </p:spPr>
        <p:txBody>
          <a:bodyPr vert="horz" lIns="0" tIns="0" rIns="0" bIns="0" rtlCol="0">
            <a:noAutofit/>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p>
        </p:txBody>
      </p:sp>
      <p:sp>
        <p:nvSpPr>
          <p:cNvPr id="4" name="Pladsholder til dato 3"/>
          <p:cNvSpPr>
            <a:spLocks noGrp="1"/>
          </p:cNvSpPr>
          <p:nvPr>
            <p:ph type="dt" sz="half" idx="2"/>
          </p:nvPr>
        </p:nvSpPr>
        <p:spPr>
          <a:xfrm>
            <a:off x="5328084" y="4912866"/>
            <a:ext cx="2889684" cy="104556"/>
          </a:xfrm>
          <a:prstGeom prst="rect">
            <a:avLst/>
          </a:prstGeom>
        </p:spPr>
        <p:txBody>
          <a:bodyPr vert="horz" lIns="0" tIns="0" rIns="0" bIns="0" rtlCol="0" anchor="t" anchorCtr="0">
            <a:noAutofit/>
          </a:bodyPr>
          <a:lstStyle>
            <a:lvl1pPr algn="r">
              <a:defRPr sz="900">
                <a:solidFill>
                  <a:schemeClr val="bg1"/>
                </a:solidFill>
              </a:defRPr>
            </a:lvl1pPr>
          </a:lstStyle>
          <a:p>
            <a:r>
              <a:rPr lang="da-DK" dirty="0" smtClean="0"/>
              <a:t>Navn (Sidehoved/fod)</a:t>
            </a:r>
            <a:endParaRPr lang="da-DK" dirty="0"/>
          </a:p>
        </p:txBody>
      </p:sp>
      <p:sp>
        <p:nvSpPr>
          <p:cNvPr id="5" name="Pladsholder til sidefod 4"/>
          <p:cNvSpPr>
            <a:spLocks noGrp="1"/>
          </p:cNvSpPr>
          <p:nvPr>
            <p:ph type="ftr" sz="quarter" idx="3"/>
          </p:nvPr>
        </p:nvSpPr>
        <p:spPr>
          <a:xfrm>
            <a:off x="1371601" y="4913885"/>
            <a:ext cx="3224211" cy="104556"/>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lang="da-DK" dirty="0" smtClean="0"/>
              <a:t>Titel/beskrivelse (Sidehoved/fod)</a:t>
            </a:r>
            <a:endParaRPr lang="da-DK" dirty="0"/>
          </a:p>
        </p:txBody>
      </p:sp>
      <p:sp>
        <p:nvSpPr>
          <p:cNvPr id="6" name="Pladsholder til diasnummer 5"/>
          <p:cNvSpPr>
            <a:spLocks noGrp="1"/>
          </p:cNvSpPr>
          <p:nvPr>
            <p:ph type="sldNum" sz="quarter" idx="4"/>
          </p:nvPr>
        </p:nvSpPr>
        <p:spPr>
          <a:xfrm>
            <a:off x="8459789" y="4912022"/>
            <a:ext cx="684211" cy="108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da-DK" smtClean="0"/>
              <a:pPr/>
              <a:t>‹#›</a:t>
            </a:fld>
            <a:endParaRPr lang="da-DK" dirty="0"/>
          </a:p>
        </p:txBody>
      </p:sp>
      <p:grpSp>
        <p:nvGrpSpPr>
          <p:cNvPr id="15" name="Logo"/>
          <p:cNvGrpSpPr/>
          <p:nvPr/>
        </p:nvGrpSpPr>
        <p:grpSpPr>
          <a:xfrm>
            <a:off x="183600" y="4647600"/>
            <a:ext cx="468000" cy="468000"/>
            <a:chOff x="457200" y="5718575"/>
            <a:chExt cx="687600" cy="687600"/>
          </a:xfrm>
        </p:grpSpPr>
        <p:pic>
          <p:nvPicPr>
            <p:cNvPr id="12" name="Logo H"/>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8" name="Reg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65" r:id="rId6"/>
    <p:sldLayoutId id="2147483662" r:id="rId7"/>
    <p:sldLayoutId id="2147483658" r:id="rId8"/>
    <p:sldLayoutId id="2147483655" r:id="rId9"/>
    <p:sldLayoutId id="2147483663" r:id="rId10"/>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237574"/>
            <a:ext cx="6768751" cy="1630320"/>
          </a:xfrm>
        </p:spPr>
        <p:txBody>
          <a:bodyPr/>
          <a:lstStyle/>
          <a:p>
            <a:r>
              <a:rPr lang="en-US" sz="3200" b="0" noProof="0" dirty="0" smtClean="0"/>
              <a:t>Automated Real-Time Quality Control</a:t>
            </a:r>
            <a:br>
              <a:rPr lang="en-US" sz="3200" b="0" noProof="0" dirty="0" smtClean="0"/>
            </a:br>
            <a:r>
              <a:rPr lang="en-US" sz="3200" b="0" noProof="0" dirty="0" smtClean="0"/>
              <a:t>of LC-MS Metabolomics Data:</a:t>
            </a:r>
            <a:br>
              <a:rPr lang="en-US" sz="3200" b="0" noProof="0" dirty="0" smtClean="0"/>
            </a:br>
            <a:r>
              <a:rPr lang="en-US" sz="1200" b="0" noProof="0" dirty="0" smtClean="0"/>
              <a:t> </a:t>
            </a:r>
            <a:r>
              <a:rPr lang="en-US" sz="3200" b="0" dirty="0"/>
              <a:t/>
            </a:r>
            <a:br>
              <a:rPr lang="en-US" sz="3200" b="0" dirty="0"/>
            </a:br>
            <a:r>
              <a:rPr lang="en-US" sz="3200" b="0" dirty="0" smtClean="0"/>
              <a:t>QC4Metabolomics</a:t>
            </a:r>
            <a:endParaRPr lang="en-US" sz="3200" noProof="0" dirty="0"/>
          </a:p>
        </p:txBody>
      </p:sp>
      <p:sp>
        <p:nvSpPr>
          <p:cNvPr id="3" name="Subtitle 2"/>
          <p:cNvSpPr>
            <a:spLocks noGrp="1"/>
          </p:cNvSpPr>
          <p:nvPr>
            <p:ph type="subTitle" idx="1"/>
          </p:nvPr>
        </p:nvSpPr>
        <p:spPr>
          <a:xfrm>
            <a:off x="1115616" y="4042098"/>
            <a:ext cx="2664296" cy="401860"/>
          </a:xfrm>
        </p:spPr>
        <p:txBody>
          <a:bodyPr/>
          <a:lstStyle/>
          <a:p>
            <a:r>
              <a:rPr lang="en-US" noProof="0" dirty="0" smtClean="0"/>
              <a:t>Jan </a:t>
            </a:r>
            <a:r>
              <a:rPr lang="en-US" noProof="0" dirty="0" err="1" smtClean="0"/>
              <a:t>Stanstrup</a:t>
            </a:r>
            <a:endParaRPr lang="en-US" noProof="0" dirty="0"/>
          </a:p>
        </p:txBody>
      </p:sp>
      <p:sp>
        <p:nvSpPr>
          <p:cNvPr id="4" name="Text Placeholder 3"/>
          <p:cNvSpPr>
            <a:spLocks noGrp="1"/>
          </p:cNvSpPr>
          <p:nvPr>
            <p:ph type="body" sz="quarter" idx="13"/>
          </p:nvPr>
        </p:nvSpPr>
        <p:spPr>
          <a:xfrm>
            <a:off x="1371600" y="358701"/>
            <a:ext cx="7092000" cy="268833"/>
          </a:xfrm>
        </p:spPr>
        <p:txBody>
          <a:bodyPr/>
          <a:lstStyle/>
          <a:p>
            <a:r>
              <a:rPr lang="en-US" noProof="0" dirty="0" smtClean="0"/>
              <a:t>Systems Medicine</a:t>
            </a:r>
            <a:endParaRPr lang="en-US" noProof="0" dirty="0"/>
          </a:p>
        </p:txBody>
      </p:sp>
      <p:pic>
        <p:nvPicPr>
          <p:cNvPr id="5" name="Picture 2" descr="Twitter_logo_blue.png (1139×9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96" y="4933350"/>
            <a:ext cx="162938" cy="1309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00192" y="3978922"/>
            <a:ext cx="2555776" cy="1169551"/>
          </a:xfrm>
          <a:prstGeom prst="rect">
            <a:avLst/>
          </a:prstGeom>
        </p:spPr>
        <p:txBody>
          <a:bodyPr wrap="square">
            <a:spAutoFit/>
          </a:bodyPr>
          <a:lstStyle/>
          <a:p>
            <a:r>
              <a:rPr lang="en-GB" sz="1400" u="sng" dirty="0">
                <a:solidFill>
                  <a:schemeClr val="bg1"/>
                </a:solidFill>
              </a:rPr>
              <a:t>jan.stanstrup@regionh.dk</a:t>
            </a:r>
          </a:p>
          <a:p>
            <a:r>
              <a:rPr lang="en-GB" sz="1400" u="sng" dirty="0">
                <a:solidFill>
                  <a:schemeClr val="bg1"/>
                </a:solidFill>
              </a:rPr>
              <a:t>stanstrup@gmail.com</a:t>
            </a:r>
            <a:r>
              <a:rPr lang="en-GB" sz="1400" dirty="0">
                <a:solidFill>
                  <a:schemeClr val="bg1"/>
                </a:solidFill>
              </a:rPr>
              <a:t/>
            </a:r>
            <a:br>
              <a:rPr lang="en-GB" sz="1400" dirty="0">
                <a:solidFill>
                  <a:schemeClr val="bg1"/>
                </a:solidFill>
              </a:rPr>
            </a:br>
            <a:endParaRPr lang="en-GB" sz="1400" dirty="0">
              <a:solidFill>
                <a:schemeClr val="bg1"/>
              </a:solidFill>
            </a:endParaRPr>
          </a:p>
          <a:p>
            <a:r>
              <a:rPr lang="en-GB" sz="1400" u="sng" dirty="0" smtClean="0">
                <a:solidFill>
                  <a:schemeClr val="bg1"/>
                </a:solidFill>
              </a:rPr>
              <a:t>stanstrup.github.io</a:t>
            </a:r>
            <a:endParaRPr lang="en-GB" sz="1400" u="sng" dirty="0">
              <a:solidFill>
                <a:schemeClr val="bg1"/>
              </a:solidFill>
            </a:endParaRPr>
          </a:p>
          <a:p>
            <a:r>
              <a:rPr lang="en-GB" sz="1400" dirty="0">
                <a:solidFill>
                  <a:schemeClr val="bg1"/>
                </a:solidFill>
              </a:rPr>
              <a:t>   </a:t>
            </a:r>
            <a:r>
              <a:rPr lang="en-GB" sz="1400" dirty="0" smtClean="0">
                <a:solidFill>
                  <a:schemeClr val="bg1"/>
                </a:solidFill>
              </a:rPr>
              <a:t> @</a:t>
            </a:r>
            <a:r>
              <a:rPr lang="en-GB" sz="1400" dirty="0" err="1">
                <a:solidFill>
                  <a:schemeClr val="bg1"/>
                </a:solidFill>
              </a:rPr>
              <a:t>JanStanstrup</a:t>
            </a:r>
            <a:endParaRPr lang="en-GB" sz="1400" dirty="0">
              <a:solidFill>
                <a:schemeClr val="bg1"/>
              </a:solidFill>
            </a:endParaRPr>
          </a:p>
        </p:txBody>
      </p:sp>
    </p:spTree>
    <p:extLst>
      <p:ext uri="{BB962C8B-B14F-4D97-AF65-F5344CB8AC3E}">
        <p14:creationId xmlns:p14="http://schemas.microsoft.com/office/powerpoint/2010/main" val="408023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7494"/>
            <a:ext cx="8316416" cy="432048"/>
          </a:xfrm>
        </p:spPr>
        <p:txBody>
          <a:bodyPr/>
          <a:lstStyle/>
          <a:p>
            <a:r>
              <a:rPr lang="en-US" dirty="0"/>
              <a:t>QC in Metabolomics – How </a:t>
            </a:r>
            <a:r>
              <a:rPr lang="en-US" dirty="0" smtClean="0"/>
              <a:t>can we do it better?</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10</a:t>
            </a:fld>
            <a:endParaRPr lang="da-DK" dirty="0"/>
          </a:p>
        </p:txBody>
      </p:sp>
      <p:sp>
        <p:nvSpPr>
          <p:cNvPr id="4" name="Content Placeholder 3"/>
          <p:cNvSpPr>
            <a:spLocks noGrp="1"/>
          </p:cNvSpPr>
          <p:nvPr>
            <p:ph sz="quarter" idx="13"/>
          </p:nvPr>
        </p:nvSpPr>
        <p:spPr>
          <a:xfrm>
            <a:off x="827585" y="1059582"/>
            <a:ext cx="7632204" cy="3528392"/>
          </a:xfrm>
        </p:spPr>
        <p:txBody>
          <a:bodyPr/>
          <a:lstStyle/>
          <a:p>
            <a:pPr>
              <a:spcAft>
                <a:spcPts val="800"/>
              </a:spcAft>
            </a:pPr>
            <a:r>
              <a:rPr lang="en-US" sz="1800" dirty="0" smtClean="0"/>
              <a:t>Real-time tracking of standards or common compounds</a:t>
            </a:r>
          </a:p>
          <a:p>
            <a:pPr lvl="1">
              <a:spcAft>
                <a:spcPts val="800"/>
              </a:spcAft>
            </a:pPr>
            <a:r>
              <a:rPr lang="en-US" sz="1600" dirty="0" smtClean="0"/>
              <a:t>Retention time stable?</a:t>
            </a:r>
          </a:p>
          <a:p>
            <a:pPr lvl="1">
              <a:spcAft>
                <a:spcPts val="800"/>
              </a:spcAft>
            </a:pPr>
            <a:r>
              <a:rPr lang="en-US" sz="1600" i="1" dirty="0" smtClean="0"/>
              <a:t>m/z</a:t>
            </a:r>
            <a:r>
              <a:rPr lang="en-US" sz="1600" dirty="0" smtClean="0"/>
              <a:t> constant and accurate?</a:t>
            </a:r>
          </a:p>
          <a:p>
            <a:pPr lvl="1">
              <a:spcAft>
                <a:spcPts val="800"/>
              </a:spcAft>
            </a:pPr>
            <a:r>
              <a:rPr lang="en-US" sz="1600" dirty="0" smtClean="0"/>
              <a:t>Intensity drops?</a:t>
            </a:r>
          </a:p>
          <a:p>
            <a:pPr lvl="1">
              <a:spcAft>
                <a:spcPts val="800"/>
              </a:spcAft>
            </a:pPr>
            <a:endParaRPr lang="en-US" sz="1600" dirty="0" smtClean="0"/>
          </a:p>
          <a:p>
            <a:pPr>
              <a:spcAft>
                <a:spcPts val="800"/>
              </a:spcAft>
            </a:pPr>
            <a:r>
              <a:rPr lang="en-US" sz="1800" dirty="0" smtClean="0"/>
              <a:t>Contamination level changes?</a:t>
            </a:r>
          </a:p>
          <a:p>
            <a:pPr>
              <a:spcAft>
                <a:spcPts val="800"/>
              </a:spcAft>
            </a:pPr>
            <a:endParaRPr lang="en-US" sz="1800" dirty="0" smtClean="0"/>
          </a:p>
          <a:p>
            <a:pPr>
              <a:spcAft>
                <a:spcPts val="800"/>
              </a:spcAft>
            </a:pPr>
            <a:r>
              <a:rPr lang="en-US" sz="1800" dirty="0" smtClean="0"/>
              <a:t>Room conditions ok?</a:t>
            </a:r>
            <a:endParaRPr lang="en-US" sz="1800" dirty="0"/>
          </a:p>
        </p:txBody>
      </p:sp>
    </p:spTree>
    <p:extLst>
      <p:ext uri="{BB962C8B-B14F-4D97-AF65-F5344CB8AC3E}">
        <p14:creationId xmlns:p14="http://schemas.microsoft.com/office/powerpoint/2010/main" val="37446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QC4Metabolomics GUI</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11</a:t>
            </a:fld>
            <a:endParaRPr lang="da-DK"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87" r="21255" b="14706"/>
          <a:stretch/>
        </p:blipFill>
        <p:spPr bwMode="auto">
          <a:xfrm>
            <a:off x="843533" y="800181"/>
            <a:ext cx="7328867" cy="436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800181"/>
            <a:ext cx="4464496" cy="259401"/>
          </a:xfrm>
          <a:prstGeom prst="rect">
            <a:avLst/>
          </a:prstGeom>
          <a:solidFill>
            <a:srgbClr val="FF6464">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7" name="Rectangle 6"/>
          <p:cNvSpPr/>
          <p:nvPr/>
        </p:nvSpPr>
        <p:spPr>
          <a:xfrm>
            <a:off x="843533" y="1131590"/>
            <a:ext cx="3080396" cy="1008112"/>
          </a:xfrm>
          <a:prstGeom prst="rect">
            <a:avLst/>
          </a:prstGeom>
          <a:solidFill>
            <a:srgbClr val="FF6464">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8" name="Rectangle 7"/>
          <p:cNvSpPr/>
          <p:nvPr/>
        </p:nvSpPr>
        <p:spPr>
          <a:xfrm>
            <a:off x="5436096" y="1130934"/>
            <a:ext cx="1540198" cy="360696"/>
          </a:xfrm>
          <a:prstGeom prst="rect">
            <a:avLst/>
          </a:prstGeom>
          <a:solidFill>
            <a:srgbClr val="FF6464">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9" name="Rectangle 8"/>
          <p:cNvSpPr/>
          <p:nvPr/>
        </p:nvSpPr>
        <p:spPr>
          <a:xfrm>
            <a:off x="3923929" y="1102986"/>
            <a:ext cx="1540198" cy="820692"/>
          </a:xfrm>
          <a:prstGeom prst="rect">
            <a:avLst/>
          </a:prstGeom>
          <a:solidFill>
            <a:srgbClr val="FF6464">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Tree>
    <p:extLst>
      <p:ext uri="{BB962C8B-B14F-4D97-AF65-F5344CB8AC3E}">
        <p14:creationId xmlns:p14="http://schemas.microsoft.com/office/powerpoint/2010/main" val="34708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standards - Intensity</a:t>
            </a:r>
            <a:endParaRPr lang="da-DK" dirty="0"/>
          </a:p>
        </p:txBody>
      </p:sp>
      <p:sp>
        <p:nvSpPr>
          <p:cNvPr id="3" name="Slide Number Placeholder 2"/>
          <p:cNvSpPr>
            <a:spLocks noGrp="1"/>
          </p:cNvSpPr>
          <p:nvPr>
            <p:ph type="sldNum" sz="quarter" idx="12"/>
          </p:nvPr>
        </p:nvSpPr>
        <p:spPr/>
        <p:txBody>
          <a:bodyPr/>
          <a:lstStyle/>
          <a:p>
            <a:fld id="{667EC89C-17A0-4E64-A6D2-B825673CEEDF}" type="slidenum">
              <a:rPr lang="da-DK" smtClean="0"/>
              <a:t>12</a:t>
            </a:fld>
            <a:endParaRPr lang="da-DK"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78" t="31256" r="11742" b="11330"/>
          <a:stretch/>
        </p:blipFill>
        <p:spPr bwMode="auto">
          <a:xfrm>
            <a:off x="355779" y="915566"/>
            <a:ext cx="875272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915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standards - Chromatography</a:t>
            </a:r>
            <a:endParaRPr lang="da-DK" dirty="0"/>
          </a:p>
        </p:txBody>
      </p:sp>
      <p:sp>
        <p:nvSpPr>
          <p:cNvPr id="3" name="Slide Number Placeholder 2"/>
          <p:cNvSpPr>
            <a:spLocks noGrp="1"/>
          </p:cNvSpPr>
          <p:nvPr>
            <p:ph type="sldNum" sz="quarter" idx="12"/>
          </p:nvPr>
        </p:nvSpPr>
        <p:spPr/>
        <p:txBody>
          <a:bodyPr/>
          <a:lstStyle/>
          <a:p>
            <a:fld id="{667EC89C-17A0-4E64-A6D2-B825673CEEDF}" type="slidenum">
              <a:rPr lang="da-DK" smtClean="0"/>
              <a:t>13</a:t>
            </a:fld>
            <a:endParaRPr lang="da-DK"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34" t="26016" r="18697" b="25121"/>
          <a:stretch/>
        </p:blipFill>
        <p:spPr bwMode="auto">
          <a:xfrm>
            <a:off x="539552" y="987574"/>
            <a:ext cx="7859949" cy="359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99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standards - Intensity</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14</a:t>
            </a:fld>
            <a:endParaRPr lang="da-DK" dirty="0"/>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75" t="22931" r="5833" b="9827"/>
          <a:stretch/>
        </p:blipFill>
        <p:spPr bwMode="auto">
          <a:xfrm>
            <a:off x="0" y="1006425"/>
            <a:ext cx="9144000" cy="413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292080" y="1347614"/>
            <a:ext cx="115212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16216" y="1006425"/>
            <a:ext cx="2232248" cy="629221"/>
          </a:xfrm>
          <a:prstGeom prst="rect">
            <a:avLst/>
          </a:prstGeom>
          <a:noFill/>
        </p:spPr>
        <p:txBody>
          <a:bodyPr wrap="none" lIns="0" tIns="0" rIns="0" bIns="0" rtlCol="0">
            <a:noAutofit/>
          </a:bodyPr>
          <a:lstStyle/>
          <a:p>
            <a:r>
              <a:rPr lang="da-DK" dirty="0" smtClean="0">
                <a:solidFill>
                  <a:srgbClr val="FF0000"/>
                </a:solidFill>
              </a:rPr>
              <a:t>Now go find out </a:t>
            </a:r>
            <a:r>
              <a:rPr lang="da-DK" dirty="0" err="1" smtClean="0">
                <a:solidFill>
                  <a:srgbClr val="FF0000"/>
                </a:solidFill>
              </a:rPr>
              <a:t>why</a:t>
            </a:r>
            <a:r>
              <a:rPr lang="da-DK" dirty="0" smtClean="0">
                <a:solidFill>
                  <a:srgbClr val="FF0000"/>
                </a:solidFill>
              </a:rPr>
              <a:t>!</a:t>
            </a:r>
          </a:p>
          <a:p>
            <a:r>
              <a:rPr lang="da-DK" dirty="0" err="1" smtClean="0">
                <a:solidFill>
                  <a:srgbClr val="FF0000"/>
                </a:solidFill>
              </a:rPr>
              <a:t>Reanalyze</a:t>
            </a:r>
            <a:r>
              <a:rPr lang="da-DK" dirty="0" smtClean="0">
                <a:solidFill>
                  <a:srgbClr val="FF0000"/>
                </a:solidFill>
              </a:rPr>
              <a:t> </a:t>
            </a:r>
            <a:r>
              <a:rPr lang="da-DK" dirty="0" err="1" smtClean="0">
                <a:solidFill>
                  <a:srgbClr val="FF0000"/>
                </a:solidFill>
              </a:rPr>
              <a:t>now</a:t>
            </a:r>
            <a:r>
              <a:rPr lang="da-DK" dirty="0" smtClean="0">
                <a:solidFill>
                  <a:srgbClr val="FF0000"/>
                </a:solidFill>
              </a:rPr>
              <a:t>?</a:t>
            </a:r>
          </a:p>
        </p:txBody>
      </p:sp>
    </p:spTree>
    <p:extLst>
      <p:ext uri="{BB962C8B-B14F-4D97-AF65-F5344CB8AC3E}">
        <p14:creationId xmlns:p14="http://schemas.microsoft.com/office/powerpoint/2010/main" val="198972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standards - Chromatography</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15</a:t>
            </a:fld>
            <a:endParaRPr lang="da-DK"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50" t="22038" r="5900" b="9438"/>
          <a:stretch/>
        </p:blipFill>
        <p:spPr bwMode="auto">
          <a:xfrm>
            <a:off x="-36512" y="959247"/>
            <a:ext cx="9217024" cy="420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004048" y="2067694"/>
            <a:ext cx="576064" cy="5605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91026" y="1726505"/>
            <a:ext cx="1429246" cy="621450"/>
          </a:xfrm>
          <a:prstGeom prst="rect">
            <a:avLst/>
          </a:prstGeom>
          <a:noFill/>
        </p:spPr>
        <p:txBody>
          <a:bodyPr wrap="none" lIns="0" tIns="0" rIns="0" bIns="0" rtlCol="0">
            <a:noAutofit/>
          </a:bodyPr>
          <a:lstStyle/>
          <a:p>
            <a:r>
              <a:rPr lang="da-DK" dirty="0" smtClean="0">
                <a:solidFill>
                  <a:srgbClr val="FF0000"/>
                </a:solidFill>
              </a:rPr>
              <a:t>New column?</a:t>
            </a:r>
          </a:p>
          <a:p>
            <a:r>
              <a:rPr lang="da-DK" dirty="0" smtClean="0">
                <a:solidFill>
                  <a:srgbClr val="FF0000"/>
                </a:solidFill>
              </a:rPr>
              <a:t>New solvent?</a:t>
            </a:r>
          </a:p>
        </p:txBody>
      </p:sp>
    </p:spTree>
    <p:extLst>
      <p:ext uri="{BB962C8B-B14F-4D97-AF65-F5344CB8AC3E}">
        <p14:creationId xmlns:p14="http://schemas.microsoft.com/office/powerpoint/2010/main" val="7802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standards - Chromatography</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16</a:t>
            </a:fld>
            <a:endParaRPr lang="da-DK"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5" t="22682" r="5398" b="9386"/>
          <a:stretch/>
        </p:blipFill>
        <p:spPr bwMode="auto">
          <a:xfrm>
            <a:off x="0" y="1016655"/>
            <a:ext cx="9144000" cy="412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250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standards – Mass accuracy</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17</a:t>
            </a:fld>
            <a:endParaRPr lang="da-DK"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2" t="33103" r="5938"/>
          <a:stretch/>
        </p:blipFill>
        <p:spPr bwMode="auto">
          <a:xfrm>
            <a:off x="-36512" y="1020770"/>
            <a:ext cx="9180512" cy="412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00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Contaminants – </a:t>
            </a:r>
            <a:r>
              <a:rPr lang="en-US" dirty="0" smtClean="0"/>
              <a:t>Overview</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18</a:t>
            </a:fld>
            <a:endParaRPr lang="da-DK"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60" t="13893" r="14036"/>
          <a:stretch/>
        </p:blipFill>
        <p:spPr bwMode="auto">
          <a:xfrm>
            <a:off x="1763688" y="771550"/>
            <a:ext cx="6120680" cy="437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23728" y="1851670"/>
            <a:ext cx="1972246"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6" name="Rectangle 5"/>
          <p:cNvSpPr/>
          <p:nvPr/>
        </p:nvSpPr>
        <p:spPr>
          <a:xfrm>
            <a:off x="6516216" y="3723878"/>
            <a:ext cx="374055" cy="122413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Tree>
    <p:extLst>
      <p:ext uri="{BB962C8B-B14F-4D97-AF65-F5344CB8AC3E}">
        <p14:creationId xmlns:p14="http://schemas.microsoft.com/office/powerpoint/2010/main" val="39728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Contaminants – Over time</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19</a:t>
            </a:fld>
            <a:endParaRPr lang="da-DK"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559" t="13884" r="11283"/>
          <a:stretch/>
        </p:blipFill>
        <p:spPr bwMode="auto">
          <a:xfrm>
            <a:off x="1115616" y="701191"/>
            <a:ext cx="6696744" cy="445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904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in Metabolomics – Many facets</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2</a:t>
            </a:fld>
            <a:endParaRPr lang="da-DK" dirty="0"/>
          </a:p>
        </p:txBody>
      </p:sp>
      <p:sp>
        <p:nvSpPr>
          <p:cNvPr id="4" name="Content Placeholder 3"/>
          <p:cNvSpPr>
            <a:spLocks noGrp="1"/>
          </p:cNvSpPr>
          <p:nvPr>
            <p:ph sz="quarter" idx="13"/>
          </p:nvPr>
        </p:nvSpPr>
        <p:spPr>
          <a:xfrm>
            <a:off x="547261" y="1131590"/>
            <a:ext cx="1944216" cy="1584176"/>
          </a:xfrm>
        </p:spPr>
        <p:txBody>
          <a:bodyPr/>
          <a:lstStyle/>
          <a:p>
            <a:pPr marL="0" indent="0">
              <a:buNone/>
            </a:pPr>
            <a:r>
              <a:rPr lang="en-US" sz="1800" b="1" dirty="0" smtClean="0"/>
              <a:t>Sample prep</a:t>
            </a:r>
          </a:p>
          <a:p>
            <a:r>
              <a:rPr lang="en-US" sz="1800" dirty="0" smtClean="0"/>
              <a:t>Reproducibility</a:t>
            </a:r>
          </a:p>
          <a:p>
            <a:r>
              <a:rPr lang="en-US" sz="1800" dirty="0" smtClean="0"/>
              <a:t>Recovery</a:t>
            </a:r>
          </a:p>
          <a:p>
            <a:r>
              <a:rPr lang="en-US" sz="1800" dirty="0"/>
              <a:t>(</a:t>
            </a:r>
            <a:r>
              <a:rPr lang="en-US" sz="1800" dirty="0" smtClean="0"/>
              <a:t>Storage)</a:t>
            </a:r>
          </a:p>
        </p:txBody>
      </p:sp>
      <p:sp>
        <p:nvSpPr>
          <p:cNvPr id="5" name="Content Placeholder 3"/>
          <p:cNvSpPr txBox="1">
            <a:spLocks/>
          </p:cNvSpPr>
          <p:nvPr/>
        </p:nvSpPr>
        <p:spPr>
          <a:xfrm>
            <a:off x="3279710" y="1131590"/>
            <a:ext cx="3096344" cy="201622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800" b="1" dirty="0" smtClean="0"/>
              <a:t>Analytical</a:t>
            </a:r>
          </a:p>
          <a:p>
            <a:r>
              <a:rPr lang="en-US" sz="1800" dirty="0" smtClean="0"/>
              <a:t>Linearity</a:t>
            </a:r>
          </a:p>
          <a:p>
            <a:r>
              <a:rPr lang="en-US" sz="1800" dirty="0" smtClean="0"/>
              <a:t>Response to concentration</a:t>
            </a:r>
          </a:p>
          <a:p>
            <a:r>
              <a:rPr lang="en-US" sz="1800" dirty="0" smtClean="0"/>
              <a:t>Repeatability/Reproducibility</a:t>
            </a:r>
          </a:p>
          <a:p>
            <a:r>
              <a:rPr lang="en-US" sz="1800" dirty="0" smtClean="0"/>
              <a:t>Carry over</a:t>
            </a:r>
            <a:endParaRPr lang="en-US" dirty="0" smtClean="0"/>
          </a:p>
        </p:txBody>
      </p:sp>
      <p:sp>
        <p:nvSpPr>
          <p:cNvPr id="6" name="Content Placeholder 3"/>
          <p:cNvSpPr txBox="1">
            <a:spLocks/>
          </p:cNvSpPr>
          <p:nvPr/>
        </p:nvSpPr>
        <p:spPr>
          <a:xfrm>
            <a:off x="7164288" y="1131590"/>
            <a:ext cx="1728192" cy="165618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800" b="1" dirty="0" smtClean="0"/>
              <a:t>Identification</a:t>
            </a:r>
          </a:p>
          <a:p>
            <a:r>
              <a:rPr lang="en-US" sz="1800" dirty="0" smtClean="0"/>
              <a:t>Specificity</a:t>
            </a:r>
          </a:p>
          <a:p>
            <a:r>
              <a:rPr lang="en-US" sz="1800" dirty="0" smtClean="0"/>
              <a:t>Coverage</a:t>
            </a:r>
          </a:p>
          <a:p>
            <a:r>
              <a:rPr lang="en-US" sz="1800" dirty="0" smtClean="0"/>
              <a:t>Relevance</a:t>
            </a:r>
          </a:p>
        </p:txBody>
      </p:sp>
      <p:grpSp>
        <p:nvGrpSpPr>
          <p:cNvPr id="13" name="Group 12"/>
          <p:cNvGrpSpPr/>
          <p:nvPr/>
        </p:nvGrpSpPr>
        <p:grpSpPr>
          <a:xfrm>
            <a:off x="3523799" y="3679850"/>
            <a:ext cx="2096403" cy="1124148"/>
            <a:chOff x="3647625" y="3291830"/>
            <a:chExt cx="2096403" cy="1124148"/>
          </a:xfrm>
        </p:grpSpPr>
        <p:grpSp>
          <p:nvGrpSpPr>
            <p:cNvPr id="8" name="Group 7"/>
            <p:cNvGrpSpPr/>
            <p:nvPr/>
          </p:nvGrpSpPr>
          <p:grpSpPr>
            <a:xfrm>
              <a:off x="3647625" y="3291830"/>
              <a:ext cx="634929" cy="1124148"/>
              <a:chOff x="3647625" y="3291830"/>
              <a:chExt cx="634929" cy="1124148"/>
            </a:xfrm>
          </p:grpSpPr>
          <p:pic>
            <p:nvPicPr>
              <p:cNvPr id="1026" name="Picture 2" descr="C:\Users\JSTA0044\Downloads\trash-can-236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625" y="3291830"/>
                <a:ext cx="634929" cy="7529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57340" y="4046646"/>
                <a:ext cx="415498" cy="369332"/>
              </a:xfrm>
              <a:prstGeom prst="rect">
                <a:avLst/>
              </a:prstGeom>
            </p:spPr>
            <p:txBody>
              <a:bodyPr wrap="none">
                <a:spAutoFit/>
              </a:bodyPr>
              <a:lstStyle/>
              <a:p>
                <a:r>
                  <a:rPr lang="en-US" b="1" dirty="0" smtClean="0"/>
                  <a:t>IN</a:t>
                </a:r>
                <a:endParaRPr lang="en-US" b="1" dirty="0"/>
              </a:p>
            </p:txBody>
          </p:sp>
        </p:grpSp>
        <p:grpSp>
          <p:nvGrpSpPr>
            <p:cNvPr id="12" name="Group 11"/>
            <p:cNvGrpSpPr/>
            <p:nvPr/>
          </p:nvGrpSpPr>
          <p:grpSpPr>
            <a:xfrm>
              <a:off x="5072049" y="3291830"/>
              <a:ext cx="671979" cy="1124148"/>
              <a:chOff x="5072049" y="3291830"/>
              <a:chExt cx="671979" cy="1124148"/>
            </a:xfrm>
          </p:grpSpPr>
          <p:pic>
            <p:nvPicPr>
              <p:cNvPr id="9" name="Picture 2" descr="C:\Users\JSTA0044\Downloads\trash-can-236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574" y="3291830"/>
                <a:ext cx="634929" cy="7529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72049" y="4046646"/>
                <a:ext cx="671979" cy="369332"/>
              </a:xfrm>
              <a:prstGeom prst="rect">
                <a:avLst/>
              </a:prstGeom>
            </p:spPr>
            <p:txBody>
              <a:bodyPr wrap="none">
                <a:spAutoFit/>
              </a:bodyPr>
              <a:lstStyle/>
              <a:p>
                <a:r>
                  <a:rPr lang="en-US" b="1" dirty="0" smtClean="0"/>
                  <a:t>OUT</a:t>
                </a:r>
                <a:endParaRPr lang="en-US" b="1" dirty="0"/>
              </a:p>
            </p:txBody>
          </p:sp>
        </p:grpSp>
        <p:sp>
          <p:nvSpPr>
            <p:cNvPr id="14" name="Rectangle 13"/>
            <p:cNvSpPr/>
            <p:nvPr/>
          </p:nvSpPr>
          <p:spPr>
            <a:xfrm>
              <a:off x="4450317" y="3483650"/>
              <a:ext cx="453970" cy="369332"/>
            </a:xfrm>
            <a:prstGeom prst="rect">
              <a:avLst/>
            </a:prstGeom>
          </p:spPr>
          <p:txBody>
            <a:bodyPr wrap="none">
              <a:spAutoFit/>
            </a:bodyPr>
            <a:lstStyle/>
            <a:p>
              <a:r>
                <a:rPr lang="en-US" b="1" dirty="0" smtClean="0"/>
                <a:t>==</a:t>
              </a:r>
              <a:endParaRPr lang="en-US" b="1" dirty="0"/>
            </a:p>
          </p:txBody>
        </p:sp>
      </p:grpSp>
    </p:spTree>
    <p:extLst>
      <p:ext uri="{BB962C8B-B14F-4D97-AF65-F5344CB8AC3E}">
        <p14:creationId xmlns:p14="http://schemas.microsoft.com/office/powerpoint/2010/main" val="15462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Contaminants – Over time</a:t>
            </a:r>
          </a:p>
        </p:txBody>
      </p:sp>
      <p:sp>
        <p:nvSpPr>
          <p:cNvPr id="3" name="Slide Number Placeholder 2"/>
          <p:cNvSpPr>
            <a:spLocks noGrp="1"/>
          </p:cNvSpPr>
          <p:nvPr>
            <p:ph type="sldNum" sz="quarter" idx="12"/>
          </p:nvPr>
        </p:nvSpPr>
        <p:spPr>
          <a:xfrm>
            <a:off x="8459789" y="4984030"/>
            <a:ext cx="684211" cy="108000"/>
          </a:xfrm>
        </p:spPr>
        <p:txBody>
          <a:bodyPr/>
          <a:lstStyle/>
          <a:p>
            <a:fld id="{667EC89C-17A0-4E64-A6D2-B825673CEEDF}" type="slidenum">
              <a:rPr lang="da-DK" smtClean="0"/>
              <a:t>20</a:t>
            </a:fld>
            <a:endParaRPr lang="da-DK"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25" t="42435" r="24311"/>
          <a:stretch/>
        </p:blipFill>
        <p:spPr bwMode="auto">
          <a:xfrm>
            <a:off x="755576" y="854247"/>
            <a:ext cx="6408712" cy="428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31640" y="4443958"/>
            <a:ext cx="3240360" cy="144016"/>
          </a:xfrm>
          <a:prstGeom prst="rect">
            <a:avLst/>
          </a:prstGeom>
          <a:solidFill>
            <a:srgbClr val="FF6464">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6" name="Rectangle 5"/>
          <p:cNvSpPr/>
          <p:nvPr/>
        </p:nvSpPr>
        <p:spPr>
          <a:xfrm flipV="1">
            <a:off x="4724400" y="4299942"/>
            <a:ext cx="2223864" cy="117726"/>
          </a:xfrm>
          <a:prstGeom prst="rect">
            <a:avLst/>
          </a:prstGeom>
          <a:solidFill>
            <a:srgbClr val="FF6464">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cxnSp>
        <p:nvCxnSpPr>
          <p:cNvPr id="7" name="Straight Arrow Connector 6"/>
          <p:cNvCxnSpPr/>
          <p:nvPr/>
        </p:nvCxnSpPr>
        <p:spPr>
          <a:xfrm flipH="1">
            <a:off x="6912260" y="2643758"/>
            <a:ext cx="252028" cy="16218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38274" y="1851670"/>
            <a:ext cx="2142238" cy="860224"/>
          </a:xfrm>
          <a:prstGeom prst="rect">
            <a:avLst/>
          </a:prstGeom>
          <a:noFill/>
        </p:spPr>
        <p:txBody>
          <a:bodyPr wrap="none" lIns="0" tIns="0" rIns="0" bIns="0" rtlCol="0">
            <a:noAutofit/>
          </a:bodyPr>
          <a:lstStyle/>
          <a:p>
            <a:r>
              <a:rPr lang="da-DK" sz="1600" dirty="0" err="1" smtClean="0">
                <a:solidFill>
                  <a:srgbClr val="FF0000"/>
                </a:solidFill>
              </a:rPr>
              <a:t>These</a:t>
            </a:r>
            <a:r>
              <a:rPr lang="da-DK" sz="1600" dirty="0" smtClean="0">
                <a:solidFill>
                  <a:srgbClr val="FF0000"/>
                </a:solidFill>
              </a:rPr>
              <a:t> </a:t>
            </a:r>
            <a:r>
              <a:rPr lang="da-DK" sz="1600" dirty="0" err="1" smtClean="0">
                <a:solidFill>
                  <a:srgbClr val="FF0000"/>
                </a:solidFill>
              </a:rPr>
              <a:t>are</a:t>
            </a:r>
            <a:r>
              <a:rPr lang="da-DK" sz="1600" dirty="0" smtClean="0">
                <a:solidFill>
                  <a:srgbClr val="FF0000"/>
                </a:solidFill>
              </a:rPr>
              <a:t> solvent </a:t>
            </a:r>
            <a:r>
              <a:rPr lang="da-DK" sz="1600" dirty="0" smtClean="0">
                <a:solidFill>
                  <a:srgbClr val="FF0000"/>
                </a:solidFill>
                <a:sym typeface="Wingdings" panose="05000000000000000000" pitchFamily="2" charset="2"/>
              </a:rPr>
              <a:t></a:t>
            </a:r>
            <a:endParaRPr lang="da-DK" sz="1600" dirty="0" smtClean="0">
              <a:solidFill>
                <a:srgbClr val="FF0000"/>
              </a:solidFill>
            </a:endParaRPr>
          </a:p>
          <a:p>
            <a:r>
              <a:rPr lang="da-DK" sz="1600" dirty="0" err="1" smtClean="0">
                <a:solidFill>
                  <a:srgbClr val="FF0000"/>
                </a:solidFill>
              </a:rPr>
              <a:t>this</a:t>
            </a:r>
            <a:r>
              <a:rPr lang="da-DK" sz="1600" dirty="0" smtClean="0">
                <a:solidFill>
                  <a:srgbClr val="FF0000"/>
                </a:solidFill>
              </a:rPr>
              <a:t> </a:t>
            </a:r>
            <a:r>
              <a:rPr lang="da-DK" sz="1600" dirty="0" err="1" smtClean="0">
                <a:solidFill>
                  <a:srgbClr val="FF0000"/>
                </a:solidFill>
              </a:rPr>
              <a:t>contaminant</a:t>
            </a:r>
            <a:r>
              <a:rPr lang="da-DK" sz="1600" dirty="0" smtClean="0">
                <a:solidFill>
                  <a:srgbClr val="FF0000"/>
                </a:solidFill>
              </a:rPr>
              <a:t/>
            </a:r>
            <a:br>
              <a:rPr lang="da-DK" sz="1600" dirty="0" smtClean="0">
                <a:solidFill>
                  <a:srgbClr val="FF0000"/>
                </a:solidFill>
              </a:rPr>
            </a:br>
            <a:r>
              <a:rPr lang="da-DK" sz="1600" dirty="0" smtClean="0">
                <a:solidFill>
                  <a:srgbClr val="FF0000"/>
                </a:solidFill>
              </a:rPr>
              <a:t>is from sample </a:t>
            </a:r>
            <a:r>
              <a:rPr lang="da-DK" sz="1600" dirty="0" err="1" smtClean="0">
                <a:solidFill>
                  <a:srgbClr val="FF0000"/>
                </a:solidFill>
              </a:rPr>
              <a:t>prep</a:t>
            </a:r>
            <a:endParaRPr lang="da-DK" sz="1600" dirty="0" smtClean="0">
              <a:solidFill>
                <a:srgbClr val="FF0000"/>
              </a:solidFill>
            </a:endParaRPr>
          </a:p>
        </p:txBody>
      </p:sp>
    </p:spTree>
    <p:extLst>
      <p:ext uri="{BB962C8B-B14F-4D97-AF65-F5344CB8AC3E}">
        <p14:creationId xmlns:p14="http://schemas.microsoft.com/office/powerpoint/2010/main" val="39994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7EC89C-17A0-4E64-A6D2-B825673CEEDF}" type="slidenum">
              <a:rPr lang="da-DK" smtClean="0"/>
              <a:t>21</a:t>
            </a:fld>
            <a:endParaRPr lang="da-DK"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51" t="16087" r="21327"/>
          <a:stretch/>
        </p:blipFill>
        <p:spPr bwMode="auto">
          <a:xfrm>
            <a:off x="2123728" y="597555"/>
            <a:ext cx="5256584" cy="45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Contaminants – </a:t>
            </a:r>
            <a:r>
              <a:rPr lang="en-US" dirty="0" smtClean="0"/>
              <a:t>Single samples screening</a:t>
            </a:r>
            <a:endParaRPr lang="en-US" dirty="0"/>
          </a:p>
        </p:txBody>
      </p:sp>
    </p:spTree>
    <p:extLst>
      <p:ext uri="{BB962C8B-B14F-4D97-AF65-F5344CB8AC3E}">
        <p14:creationId xmlns:p14="http://schemas.microsoft.com/office/powerpoint/2010/main" val="2106373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22</a:t>
            </a:fld>
            <a:endParaRPr lang="da-DK"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05" t="10767" r="14656" b="11456"/>
          <a:stretch/>
        </p:blipFill>
        <p:spPr bwMode="auto">
          <a:xfrm>
            <a:off x="1479105" y="763046"/>
            <a:ext cx="6650377" cy="438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003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conditions</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23</a:t>
            </a:fld>
            <a:endParaRPr lang="da-DK"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91"/>
          <a:stretch/>
        </p:blipFill>
        <p:spPr bwMode="auto">
          <a:xfrm>
            <a:off x="1043608" y="745383"/>
            <a:ext cx="7272808" cy="441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739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warnings</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24</a:t>
            </a:fld>
            <a:endParaRPr lang="da-DK" dirty="0"/>
          </a:p>
        </p:txBody>
      </p:sp>
      <p:sp>
        <p:nvSpPr>
          <p:cNvPr id="4" name="Content Placeholder 3"/>
          <p:cNvSpPr>
            <a:spLocks noGrp="1"/>
          </p:cNvSpPr>
          <p:nvPr>
            <p:ph sz="quarter" idx="13"/>
          </p:nvPr>
        </p:nvSpPr>
        <p:spPr>
          <a:xfrm>
            <a:off x="827585" y="1419622"/>
            <a:ext cx="7632204" cy="2696369"/>
          </a:xfrm>
        </p:spPr>
        <p:txBody>
          <a:bodyPr/>
          <a:lstStyle/>
          <a:p>
            <a:r>
              <a:rPr lang="en-US" sz="1600" i="1" dirty="0" smtClean="0"/>
              <a:t>m/z</a:t>
            </a:r>
            <a:r>
              <a:rPr lang="en-US" sz="1600" dirty="0" smtClean="0"/>
              <a:t> accuracy outside parameters</a:t>
            </a:r>
          </a:p>
          <a:p>
            <a:r>
              <a:rPr lang="en-US" sz="1600" dirty="0" smtClean="0"/>
              <a:t>Retention time outside parameters</a:t>
            </a:r>
          </a:p>
          <a:p>
            <a:r>
              <a:rPr lang="en-US" sz="1600" dirty="0" smtClean="0"/>
              <a:t>Line broadening</a:t>
            </a:r>
          </a:p>
          <a:p>
            <a:r>
              <a:rPr lang="en-US" sz="1600" dirty="0" smtClean="0"/>
              <a:t>Extreme loss of sensitivity</a:t>
            </a:r>
          </a:p>
          <a:p>
            <a:r>
              <a:rPr lang="en-US" sz="1600" dirty="0" smtClean="0"/>
              <a:t>Contaminants increasing compared to historic past</a:t>
            </a:r>
          </a:p>
          <a:p>
            <a:endParaRPr lang="en-US" sz="1600" dirty="0" smtClean="0"/>
          </a:p>
          <a:p>
            <a:endParaRPr lang="en-US" sz="1600" dirty="0"/>
          </a:p>
        </p:txBody>
      </p:sp>
    </p:spTree>
    <p:extLst>
      <p:ext uri="{BB962C8B-B14F-4D97-AF65-F5344CB8AC3E}">
        <p14:creationId xmlns:p14="http://schemas.microsoft.com/office/powerpoint/2010/main" val="932500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 of QC4Metabolomics</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25</a:t>
            </a:fld>
            <a:endParaRPr lang="da-DK" dirty="0"/>
          </a:p>
        </p:txBody>
      </p:sp>
      <p:sp>
        <p:nvSpPr>
          <p:cNvPr id="4" name="Content Placeholder 3"/>
          <p:cNvSpPr>
            <a:spLocks noGrp="1"/>
          </p:cNvSpPr>
          <p:nvPr>
            <p:ph sz="quarter" idx="13"/>
          </p:nvPr>
        </p:nvSpPr>
        <p:spPr>
          <a:xfrm>
            <a:off x="539552" y="1419622"/>
            <a:ext cx="8604448" cy="2952328"/>
          </a:xfrm>
        </p:spPr>
        <p:txBody>
          <a:bodyPr/>
          <a:lstStyle/>
          <a:p>
            <a:r>
              <a:rPr lang="en-US" sz="1600" b="1" dirty="0" smtClean="0"/>
              <a:t>Dataset reports</a:t>
            </a:r>
          </a:p>
          <a:p>
            <a:r>
              <a:rPr lang="en-US" sz="1600" b="1" dirty="0" smtClean="0"/>
              <a:t>Flexible:</a:t>
            </a:r>
            <a:r>
              <a:rPr lang="en-US" sz="1600" i="1" dirty="0" smtClean="0"/>
              <a:t> e.g. c</a:t>
            </a:r>
            <a:r>
              <a:rPr lang="en-US" sz="1600" dirty="0" smtClean="0"/>
              <a:t>ompounds to track and peak-picking parameters can be customized</a:t>
            </a:r>
          </a:p>
          <a:p>
            <a:r>
              <a:rPr lang="en-US" sz="1600" b="1" dirty="0" smtClean="0"/>
              <a:t>Modular: </a:t>
            </a:r>
            <a:r>
              <a:rPr lang="en-US" sz="1600" dirty="0" smtClean="0"/>
              <a:t>Modules can be enabled/disabled and modules can be written for a specific setup or new purpose</a:t>
            </a:r>
          </a:p>
          <a:p>
            <a:r>
              <a:rPr lang="en-US" sz="1600" dirty="0" smtClean="0"/>
              <a:t>Data can be extracted from the database</a:t>
            </a:r>
          </a:p>
          <a:p>
            <a:endParaRPr lang="en-US" sz="1600" dirty="0"/>
          </a:p>
          <a:p>
            <a:r>
              <a:rPr lang="en-US" sz="1600" b="1" dirty="0" smtClean="0"/>
              <a:t>Open-source</a:t>
            </a:r>
          </a:p>
          <a:p>
            <a:r>
              <a:rPr lang="en-US" sz="1600" dirty="0" smtClean="0"/>
              <a:t>Written in </a:t>
            </a:r>
            <a:r>
              <a:rPr lang="en-US" sz="1600" b="1" dirty="0" smtClean="0"/>
              <a:t>R (XCMS) and shiny </a:t>
            </a:r>
            <a:r>
              <a:rPr lang="en-US" sz="1600" dirty="0" smtClean="0"/>
              <a:t>making it relatively accessible to </a:t>
            </a:r>
            <a:r>
              <a:rPr lang="en-US" sz="1600" dirty="0" err="1" smtClean="0"/>
              <a:t>bioinformaticians</a:t>
            </a:r>
            <a:r>
              <a:rPr lang="en-US" sz="1600" dirty="0" smtClean="0"/>
              <a:t> to expand</a:t>
            </a:r>
            <a:endParaRPr lang="en-US" sz="1600" dirty="0"/>
          </a:p>
        </p:txBody>
      </p:sp>
    </p:spTree>
    <p:extLst>
      <p:ext uri="{BB962C8B-B14F-4D97-AF65-F5344CB8AC3E}">
        <p14:creationId xmlns:p14="http://schemas.microsoft.com/office/powerpoint/2010/main" val="353678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Perspective</a:t>
            </a:r>
            <a:endParaRPr lang="en-US" noProof="0" dirty="0"/>
          </a:p>
        </p:txBody>
      </p:sp>
      <p:sp>
        <p:nvSpPr>
          <p:cNvPr id="3" name="Slide Number Placeholder 2"/>
          <p:cNvSpPr>
            <a:spLocks noGrp="1"/>
          </p:cNvSpPr>
          <p:nvPr>
            <p:ph type="sldNum" sz="quarter" idx="12"/>
          </p:nvPr>
        </p:nvSpPr>
        <p:spPr/>
        <p:txBody>
          <a:bodyPr/>
          <a:lstStyle/>
          <a:p>
            <a:fld id="{667EC89C-17A0-4E64-A6D2-B825673CEEDF}" type="slidenum">
              <a:rPr lang="da-DK" smtClean="0"/>
              <a:t>26</a:t>
            </a:fld>
            <a:endParaRPr lang="da-DK" dirty="0"/>
          </a:p>
        </p:txBody>
      </p:sp>
      <p:sp>
        <p:nvSpPr>
          <p:cNvPr id="4" name="Content Placeholder 3"/>
          <p:cNvSpPr>
            <a:spLocks noGrp="1"/>
          </p:cNvSpPr>
          <p:nvPr>
            <p:ph sz="quarter" idx="13"/>
          </p:nvPr>
        </p:nvSpPr>
        <p:spPr>
          <a:xfrm>
            <a:off x="827585" y="1059582"/>
            <a:ext cx="7632204" cy="3056409"/>
          </a:xfrm>
        </p:spPr>
        <p:txBody>
          <a:bodyPr/>
          <a:lstStyle/>
          <a:p>
            <a:r>
              <a:rPr lang="en-US" sz="1800" noProof="0" dirty="0" smtClean="0"/>
              <a:t>Moving towards a clinical setting</a:t>
            </a:r>
          </a:p>
          <a:p>
            <a:r>
              <a:rPr lang="en-US" sz="1800" noProof="0" dirty="0" smtClean="0"/>
              <a:t>Long term monitoring (storage)</a:t>
            </a:r>
          </a:p>
          <a:p>
            <a:r>
              <a:rPr lang="en-US" sz="1800" noProof="0" dirty="0" smtClean="0"/>
              <a:t>Long term NIST samples stability/reproducibility</a:t>
            </a:r>
          </a:p>
          <a:p>
            <a:r>
              <a:rPr lang="en-US" sz="1800" noProof="0" dirty="0" smtClean="0"/>
              <a:t>Inter-lab comparisons</a:t>
            </a:r>
            <a:endParaRPr lang="en-US" sz="1800" noProof="0" dirty="0"/>
          </a:p>
        </p:txBody>
      </p:sp>
    </p:spTree>
    <p:extLst>
      <p:ext uri="{BB962C8B-B14F-4D97-AF65-F5344CB8AC3E}">
        <p14:creationId xmlns:p14="http://schemas.microsoft.com/office/powerpoint/2010/main" val="1490216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35646"/>
            <a:ext cx="7086600" cy="984098"/>
          </a:xfrm>
        </p:spPr>
        <p:txBody>
          <a:bodyPr/>
          <a:lstStyle/>
          <a:p>
            <a:pPr algn="ctr"/>
            <a:r>
              <a:rPr lang="en-US" noProof="0" dirty="0" smtClean="0"/>
              <a:t>Thank you for your attention</a:t>
            </a:r>
            <a:endParaRPr lang="en-US" noProof="0" dirty="0"/>
          </a:p>
        </p:txBody>
      </p:sp>
      <p:sp>
        <p:nvSpPr>
          <p:cNvPr id="9" name="Slide Number Placeholder 8"/>
          <p:cNvSpPr>
            <a:spLocks noGrp="1"/>
          </p:cNvSpPr>
          <p:nvPr>
            <p:ph type="sldNum" sz="quarter" idx="12"/>
          </p:nvPr>
        </p:nvSpPr>
        <p:spPr/>
        <p:txBody>
          <a:bodyPr/>
          <a:lstStyle/>
          <a:p>
            <a:fld id="{667EC89C-17A0-4E64-A6D2-B825673CEEDF}" type="slidenum">
              <a:rPr lang="da-DK" smtClean="0"/>
              <a:t>27</a:t>
            </a:fld>
            <a:endParaRPr lang="da-DK" dirty="0"/>
          </a:p>
        </p:txBody>
      </p:sp>
    </p:spTree>
    <p:extLst>
      <p:ext uri="{BB962C8B-B14F-4D97-AF65-F5344CB8AC3E}">
        <p14:creationId xmlns:p14="http://schemas.microsoft.com/office/powerpoint/2010/main" val="119659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in Metabolomics – Many facets</a:t>
            </a:r>
            <a:endParaRPr lang="en-US" dirty="0"/>
          </a:p>
        </p:txBody>
      </p:sp>
      <p:sp>
        <p:nvSpPr>
          <p:cNvPr id="3" name="Slide Number Placeholder 2"/>
          <p:cNvSpPr>
            <a:spLocks noGrp="1"/>
          </p:cNvSpPr>
          <p:nvPr>
            <p:ph type="sldNum" sz="quarter" idx="12"/>
          </p:nvPr>
        </p:nvSpPr>
        <p:spPr/>
        <p:txBody>
          <a:bodyPr/>
          <a:lstStyle/>
          <a:p>
            <a:fld id="{667EC89C-17A0-4E64-A6D2-B825673CEEDF}" type="slidenum">
              <a:rPr lang="da-DK" smtClean="0"/>
              <a:t>3</a:t>
            </a:fld>
            <a:endParaRPr lang="da-DK" dirty="0"/>
          </a:p>
        </p:txBody>
      </p:sp>
      <p:sp>
        <p:nvSpPr>
          <p:cNvPr id="4" name="Content Placeholder 3"/>
          <p:cNvSpPr>
            <a:spLocks noGrp="1"/>
          </p:cNvSpPr>
          <p:nvPr>
            <p:ph sz="quarter" idx="13"/>
          </p:nvPr>
        </p:nvSpPr>
        <p:spPr>
          <a:xfrm>
            <a:off x="547261" y="1131590"/>
            <a:ext cx="1944216" cy="1584176"/>
          </a:xfrm>
        </p:spPr>
        <p:txBody>
          <a:bodyPr/>
          <a:lstStyle/>
          <a:p>
            <a:pPr marL="0" indent="0">
              <a:buNone/>
            </a:pPr>
            <a:r>
              <a:rPr lang="en-US" sz="1800" b="1" dirty="0" smtClean="0">
                <a:solidFill>
                  <a:schemeClr val="bg1">
                    <a:lumMod val="75000"/>
                  </a:schemeClr>
                </a:solidFill>
              </a:rPr>
              <a:t>Sample prep</a:t>
            </a:r>
          </a:p>
          <a:p>
            <a:r>
              <a:rPr lang="en-US" sz="1800" dirty="0" smtClean="0">
                <a:solidFill>
                  <a:schemeClr val="bg1">
                    <a:lumMod val="75000"/>
                  </a:schemeClr>
                </a:solidFill>
              </a:rPr>
              <a:t>Reproducibility</a:t>
            </a:r>
          </a:p>
          <a:p>
            <a:r>
              <a:rPr lang="en-US" sz="1800" dirty="0" smtClean="0">
                <a:solidFill>
                  <a:schemeClr val="bg1">
                    <a:lumMod val="75000"/>
                  </a:schemeClr>
                </a:solidFill>
              </a:rPr>
              <a:t>Recovery</a:t>
            </a:r>
          </a:p>
          <a:p>
            <a:r>
              <a:rPr lang="en-US" sz="1800" dirty="0">
                <a:solidFill>
                  <a:schemeClr val="bg1">
                    <a:lumMod val="75000"/>
                  </a:schemeClr>
                </a:solidFill>
              </a:rPr>
              <a:t>(</a:t>
            </a:r>
            <a:r>
              <a:rPr lang="en-US" sz="1800" dirty="0" smtClean="0">
                <a:solidFill>
                  <a:schemeClr val="bg1">
                    <a:lumMod val="75000"/>
                  </a:schemeClr>
                </a:solidFill>
              </a:rPr>
              <a:t>Storage)</a:t>
            </a:r>
          </a:p>
        </p:txBody>
      </p:sp>
      <p:sp>
        <p:nvSpPr>
          <p:cNvPr id="5" name="Content Placeholder 3"/>
          <p:cNvSpPr txBox="1">
            <a:spLocks/>
          </p:cNvSpPr>
          <p:nvPr/>
        </p:nvSpPr>
        <p:spPr>
          <a:xfrm>
            <a:off x="3279710" y="1131590"/>
            <a:ext cx="3380522" cy="201622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800" b="1" dirty="0" smtClean="0"/>
              <a:t>Analytical</a:t>
            </a:r>
          </a:p>
          <a:p>
            <a:r>
              <a:rPr lang="en-US" sz="1800" dirty="0" smtClean="0"/>
              <a:t>Linearity</a:t>
            </a:r>
          </a:p>
          <a:p>
            <a:r>
              <a:rPr lang="en-US" sz="1800" dirty="0" smtClean="0"/>
              <a:t>Response to concentration</a:t>
            </a:r>
          </a:p>
          <a:p>
            <a:r>
              <a:rPr lang="en-US" sz="1800" b="1" dirty="0" smtClean="0"/>
              <a:t>Repeatability/Reproducibility</a:t>
            </a:r>
          </a:p>
          <a:p>
            <a:r>
              <a:rPr lang="en-US" sz="1800" b="1" dirty="0" smtClean="0"/>
              <a:t>Carry over</a:t>
            </a:r>
            <a:endParaRPr lang="en-US" b="1" dirty="0" smtClean="0"/>
          </a:p>
        </p:txBody>
      </p:sp>
      <p:sp>
        <p:nvSpPr>
          <p:cNvPr id="6" name="Content Placeholder 3"/>
          <p:cNvSpPr txBox="1">
            <a:spLocks/>
          </p:cNvSpPr>
          <p:nvPr/>
        </p:nvSpPr>
        <p:spPr>
          <a:xfrm>
            <a:off x="7164288" y="1131590"/>
            <a:ext cx="1728192" cy="165618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800" b="1" dirty="0" smtClean="0">
                <a:solidFill>
                  <a:schemeClr val="bg1">
                    <a:lumMod val="75000"/>
                  </a:schemeClr>
                </a:solidFill>
              </a:rPr>
              <a:t>Identification</a:t>
            </a:r>
          </a:p>
          <a:p>
            <a:r>
              <a:rPr lang="en-US" sz="1800" dirty="0" smtClean="0">
                <a:solidFill>
                  <a:schemeClr val="bg1">
                    <a:lumMod val="75000"/>
                  </a:schemeClr>
                </a:solidFill>
              </a:rPr>
              <a:t>Specificity</a:t>
            </a:r>
          </a:p>
          <a:p>
            <a:r>
              <a:rPr lang="en-US" sz="1800" dirty="0" smtClean="0">
                <a:solidFill>
                  <a:schemeClr val="bg1">
                    <a:lumMod val="75000"/>
                  </a:schemeClr>
                </a:solidFill>
              </a:rPr>
              <a:t>Coverage</a:t>
            </a:r>
          </a:p>
          <a:p>
            <a:r>
              <a:rPr lang="en-US" sz="1800" dirty="0" smtClean="0">
                <a:solidFill>
                  <a:schemeClr val="bg1">
                    <a:lumMod val="75000"/>
                  </a:schemeClr>
                </a:solidFill>
              </a:rPr>
              <a:t>Relevance</a:t>
            </a:r>
          </a:p>
        </p:txBody>
      </p:sp>
    </p:spTree>
    <p:extLst>
      <p:ext uri="{BB962C8B-B14F-4D97-AF65-F5344CB8AC3E}">
        <p14:creationId xmlns:p14="http://schemas.microsoft.com/office/powerpoint/2010/main" val="13810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 in Metabolomics – </a:t>
            </a:r>
            <a:r>
              <a:rPr lang="en-US" dirty="0" smtClean="0"/>
              <a:t>Is different and difficult</a:t>
            </a:r>
            <a:endParaRPr lang="en-US" noProof="0" dirty="0"/>
          </a:p>
        </p:txBody>
      </p:sp>
      <p:sp>
        <p:nvSpPr>
          <p:cNvPr id="3" name="Slide Number Placeholder 2"/>
          <p:cNvSpPr>
            <a:spLocks noGrp="1"/>
          </p:cNvSpPr>
          <p:nvPr>
            <p:ph type="sldNum" sz="quarter" idx="12"/>
          </p:nvPr>
        </p:nvSpPr>
        <p:spPr/>
        <p:txBody>
          <a:bodyPr/>
          <a:lstStyle/>
          <a:p>
            <a:fld id="{667EC89C-17A0-4E64-A6D2-B825673CEEDF}" type="slidenum">
              <a:rPr lang="da-DK" smtClean="0"/>
              <a:t>4</a:t>
            </a:fld>
            <a:endParaRPr lang="da-DK" dirty="0"/>
          </a:p>
        </p:txBody>
      </p:sp>
      <p:pic>
        <p:nvPicPr>
          <p:cNvPr id="1027"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80" t="20090" r="28685" b="17842"/>
          <a:stretch/>
        </p:blipFill>
        <p:spPr bwMode="auto">
          <a:xfrm>
            <a:off x="4355976" y="1779662"/>
            <a:ext cx="4759864" cy="295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827585" y="1131590"/>
            <a:ext cx="7632204" cy="2624361"/>
          </a:xfrm>
        </p:spPr>
        <p:txBody>
          <a:bodyPr/>
          <a:lstStyle/>
          <a:p>
            <a:pPr marL="0" indent="0">
              <a:buNone/>
            </a:pPr>
            <a:r>
              <a:rPr lang="en-US" sz="1800" b="1" dirty="0" smtClean="0"/>
              <a:t>Complex data</a:t>
            </a:r>
            <a:endParaRPr lang="en-US" sz="1800" b="1" noProof="0" dirty="0" smtClean="0"/>
          </a:p>
          <a:p>
            <a:r>
              <a:rPr lang="en-US" sz="1800" noProof="0" dirty="0" smtClean="0"/>
              <a:t>Too many peaks to inspect manually</a:t>
            </a:r>
          </a:p>
          <a:p>
            <a:r>
              <a:rPr lang="en-US" sz="1800" noProof="0" dirty="0" smtClean="0"/>
              <a:t>No internal standards for all compounds</a:t>
            </a:r>
          </a:p>
          <a:p>
            <a:r>
              <a:rPr lang="en-US" sz="1800" dirty="0" smtClean="0"/>
              <a:t>Noise/</a:t>
            </a:r>
            <a:r>
              <a:rPr lang="en-US" sz="1800" dirty="0"/>
              <a:t>c</a:t>
            </a:r>
            <a:r>
              <a:rPr lang="en-US" sz="1800" dirty="0" smtClean="0"/>
              <a:t>ontaminants</a:t>
            </a:r>
          </a:p>
          <a:p>
            <a:r>
              <a:rPr lang="en-US" sz="1800" dirty="0" smtClean="0"/>
              <a:t>Dynamic range</a:t>
            </a:r>
            <a:endParaRPr lang="en-US" sz="1800" dirty="0"/>
          </a:p>
        </p:txBody>
      </p:sp>
    </p:spTree>
    <p:extLst>
      <p:ext uri="{BB962C8B-B14F-4D97-AF65-F5344CB8AC3E}">
        <p14:creationId xmlns:p14="http://schemas.microsoft.com/office/powerpoint/2010/main" val="3963178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 in Metabolomics – </a:t>
            </a:r>
            <a:r>
              <a:rPr lang="en-US" noProof="0" dirty="0" smtClean="0"/>
              <a:t>Current typical practice</a:t>
            </a:r>
            <a:endParaRPr lang="en-US" noProof="0" dirty="0"/>
          </a:p>
        </p:txBody>
      </p:sp>
      <p:sp>
        <p:nvSpPr>
          <p:cNvPr id="3" name="Slide Number Placeholder 2"/>
          <p:cNvSpPr>
            <a:spLocks noGrp="1"/>
          </p:cNvSpPr>
          <p:nvPr>
            <p:ph type="sldNum" sz="quarter" idx="12"/>
          </p:nvPr>
        </p:nvSpPr>
        <p:spPr/>
        <p:txBody>
          <a:bodyPr/>
          <a:lstStyle/>
          <a:p>
            <a:fld id="{667EC89C-17A0-4E64-A6D2-B825673CEEDF}" type="slidenum">
              <a:rPr lang="da-DK" smtClean="0"/>
              <a:t>5</a:t>
            </a:fld>
            <a:endParaRPr lang="da-DK" dirty="0"/>
          </a:p>
        </p:txBody>
      </p:sp>
      <p:sp>
        <p:nvSpPr>
          <p:cNvPr id="4" name="Content Placeholder 3"/>
          <p:cNvSpPr>
            <a:spLocks noGrp="1"/>
          </p:cNvSpPr>
          <p:nvPr>
            <p:ph sz="quarter" idx="13"/>
          </p:nvPr>
        </p:nvSpPr>
        <p:spPr>
          <a:xfrm>
            <a:off x="827585" y="1275606"/>
            <a:ext cx="7632204" cy="3168352"/>
          </a:xfrm>
        </p:spPr>
        <p:txBody>
          <a:bodyPr/>
          <a:lstStyle/>
          <a:p>
            <a:pPr>
              <a:spcAft>
                <a:spcPts val="800"/>
              </a:spcAft>
            </a:pPr>
            <a:r>
              <a:rPr lang="en-US" sz="1600" noProof="0" dirty="0" smtClean="0"/>
              <a:t>Spot checking during analysis</a:t>
            </a:r>
          </a:p>
          <a:p>
            <a:pPr lvl="1">
              <a:spcAft>
                <a:spcPts val="800"/>
              </a:spcAft>
            </a:pPr>
            <a:r>
              <a:rPr lang="en-US" sz="1400" dirty="0" smtClean="0"/>
              <a:t>Impossible to do comprehensively</a:t>
            </a:r>
          </a:p>
          <a:p>
            <a:pPr lvl="1">
              <a:spcAft>
                <a:spcPts val="800"/>
              </a:spcAft>
            </a:pPr>
            <a:r>
              <a:rPr lang="en-US" sz="1400" noProof="0" dirty="0" smtClean="0"/>
              <a:t>Not all problems apparent to the eye</a:t>
            </a:r>
          </a:p>
          <a:p>
            <a:pPr lvl="1">
              <a:spcAft>
                <a:spcPts val="800"/>
              </a:spcAft>
            </a:pPr>
            <a:r>
              <a:rPr lang="en-US" sz="1400" noProof="0" dirty="0" smtClean="0"/>
              <a:t>Minor peaks covered by major peaks</a:t>
            </a:r>
          </a:p>
          <a:p>
            <a:pPr lvl="1">
              <a:spcAft>
                <a:spcPts val="800"/>
              </a:spcAft>
            </a:pPr>
            <a:r>
              <a:rPr lang="en-US" sz="1400" dirty="0" smtClean="0"/>
              <a:t>Requires experienced operators</a:t>
            </a:r>
          </a:p>
        </p:txBody>
      </p:sp>
      <p:pic>
        <p:nvPicPr>
          <p:cNvPr id="2050" name="Picture 2" descr="C:\Users\JSTA0044\Downloads\inspector-1601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19" y="897668"/>
            <a:ext cx="1606109" cy="203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7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 in Metabolomics – Current typical practice</a:t>
            </a:r>
            <a:endParaRPr lang="en-US" noProof="0" dirty="0"/>
          </a:p>
        </p:txBody>
      </p:sp>
      <p:sp>
        <p:nvSpPr>
          <p:cNvPr id="3" name="Slide Number Placeholder 2"/>
          <p:cNvSpPr>
            <a:spLocks noGrp="1"/>
          </p:cNvSpPr>
          <p:nvPr>
            <p:ph type="sldNum" sz="quarter" idx="12"/>
          </p:nvPr>
        </p:nvSpPr>
        <p:spPr/>
        <p:txBody>
          <a:bodyPr/>
          <a:lstStyle/>
          <a:p>
            <a:fld id="{667EC89C-17A0-4E64-A6D2-B825673CEEDF}" type="slidenum">
              <a:rPr lang="da-DK" smtClean="0"/>
              <a:t>6</a:t>
            </a:fld>
            <a:endParaRPr lang="da-DK" dirty="0"/>
          </a:p>
        </p:txBody>
      </p:sp>
      <p:sp>
        <p:nvSpPr>
          <p:cNvPr id="4" name="Content Placeholder 3"/>
          <p:cNvSpPr>
            <a:spLocks noGrp="1"/>
          </p:cNvSpPr>
          <p:nvPr>
            <p:ph sz="quarter" idx="13"/>
          </p:nvPr>
        </p:nvSpPr>
        <p:spPr>
          <a:xfrm>
            <a:off x="827585" y="1275606"/>
            <a:ext cx="7632204" cy="3168352"/>
          </a:xfrm>
        </p:spPr>
        <p:txBody>
          <a:bodyPr/>
          <a:lstStyle/>
          <a:p>
            <a:pPr>
              <a:spcAft>
                <a:spcPts val="800"/>
              </a:spcAft>
            </a:pPr>
            <a:r>
              <a:rPr lang="en-US" sz="1600" noProof="0" dirty="0" smtClean="0"/>
              <a:t>Spot checking during analysis</a:t>
            </a:r>
          </a:p>
          <a:p>
            <a:pPr lvl="1">
              <a:spcAft>
                <a:spcPts val="800"/>
              </a:spcAft>
            </a:pPr>
            <a:r>
              <a:rPr lang="en-US" sz="1400" dirty="0" smtClean="0"/>
              <a:t>Impossible to do comprehensively</a:t>
            </a:r>
          </a:p>
          <a:p>
            <a:pPr lvl="1">
              <a:spcAft>
                <a:spcPts val="800"/>
              </a:spcAft>
            </a:pPr>
            <a:r>
              <a:rPr lang="en-US" sz="1400" noProof="0" dirty="0" smtClean="0"/>
              <a:t>Not all problems apparent to the eye</a:t>
            </a:r>
          </a:p>
          <a:p>
            <a:pPr lvl="1">
              <a:spcAft>
                <a:spcPts val="800"/>
              </a:spcAft>
            </a:pPr>
            <a:r>
              <a:rPr lang="en-US" sz="1400" noProof="0" dirty="0" smtClean="0"/>
              <a:t>Minor peaks covered by major peaks</a:t>
            </a:r>
          </a:p>
          <a:p>
            <a:pPr lvl="1">
              <a:spcAft>
                <a:spcPts val="800"/>
              </a:spcAft>
            </a:pPr>
            <a:r>
              <a:rPr lang="en-US" sz="1400" dirty="0" smtClean="0"/>
              <a:t>Requires experienced operators</a:t>
            </a:r>
          </a:p>
          <a:p>
            <a:pPr lvl="1">
              <a:spcAft>
                <a:spcPts val="800"/>
              </a:spcAft>
            </a:pPr>
            <a:endParaRPr lang="en-US" sz="1400" noProof="0" dirty="0" smtClean="0"/>
          </a:p>
          <a:p>
            <a:pPr>
              <a:spcAft>
                <a:spcPts val="800"/>
              </a:spcAft>
            </a:pPr>
            <a:r>
              <a:rPr lang="en-US" sz="1600" dirty="0" smtClean="0"/>
              <a:t>Checking systematic changes during data analysis, e.g. by PCA analysis</a:t>
            </a:r>
          </a:p>
          <a:p>
            <a:pPr lvl="1">
              <a:spcAft>
                <a:spcPts val="800"/>
              </a:spcAft>
            </a:pPr>
            <a:r>
              <a:rPr lang="en-US" sz="1400" dirty="0" smtClean="0"/>
              <a:t>Only statistical corrections can be done</a:t>
            </a:r>
          </a:p>
          <a:p>
            <a:pPr lvl="1">
              <a:spcAft>
                <a:spcPts val="800"/>
              </a:spcAft>
            </a:pPr>
            <a:r>
              <a:rPr lang="en-US" sz="1400" noProof="0" dirty="0" smtClean="0"/>
              <a:t>Some problems too large to correct</a:t>
            </a:r>
          </a:p>
          <a:p>
            <a:pPr lvl="1">
              <a:spcAft>
                <a:spcPts val="800"/>
              </a:spcAft>
            </a:pPr>
            <a:r>
              <a:rPr lang="en-US" sz="1400" dirty="0" smtClean="0"/>
              <a:t>Detrimental problems require full instrumental analysis</a:t>
            </a:r>
            <a:endParaRPr lang="en-US" sz="1400" noProof="0" dirty="0"/>
          </a:p>
        </p:txBody>
      </p:sp>
      <p:pic>
        <p:nvPicPr>
          <p:cNvPr id="2050" name="Picture 2" descr="C:\Users\JSTA0044\Downloads\inspector-1601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19" y="897668"/>
            <a:ext cx="1606109" cy="203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 in Metabolomics – Current typical practice</a:t>
            </a:r>
            <a:endParaRPr lang="en-US" noProof="0" dirty="0"/>
          </a:p>
        </p:txBody>
      </p:sp>
      <p:sp>
        <p:nvSpPr>
          <p:cNvPr id="3" name="Slide Number Placeholder 2"/>
          <p:cNvSpPr>
            <a:spLocks noGrp="1"/>
          </p:cNvSpPr>
          <p:nvPr>
            <p:ph type="sldNum" sz="quarter" idx="12"/>
          </p:nvPr>
        </p:nvSpPr>
        <p:spPr/>
        <p:txBody>
          <a:bodyPr/>
          <a:lstStyle/>
          <a:p>
            <a:fld id="{667EC89C-17A0-4E64-A6D2-B825673CEEDF}" type="slidenum">
              <a:rPr lang="da-DK" smtClean="0"/>
              <a:t>7</a:t>
            </a:fld>
            <a:endParaRPr lang="da-DK" dirty="0"/>
          </a:p>
        </p:txBody>
      </p:sp>
      <p:sp>
        <p:nvSpPr>
          <p:cNvPr id="4" name="Content Placeholder 3"/>
          <p:cNvSpPr>
            <a:spLocks noGrp="1"/>
          </p:cNvSpPr>
          <p:nvPr>
            <p:ph sz="quarter" idx="13"/>
          </p:nvPr>
        </p:nvSpPr>
        <p:spPr>
          <a:xfrm>
            <a:off x="827585" y="1275606"/>
            <a:ext cx="7632204" cy="3168352"/>
          </a:xfrm>
        </p:spPr>
        <p:txBody>
          <a:bodyPr/>
          <a:lstStyle/>
          <a:p>
            <a:pPr>
              <a:spcAft>
                <a:spcPts val="800"/>
              </a:spcAft>
            </a:pPr>
            <a:r>
              <a:rPr lang="en-US" sz="1600" noProof="0" dirty="0" smtClean="0"/>
              <a:t>Spot checking during analysis</a:t>
            </a:r>
          </a:p>
          <a:p>
            <a:pPr lvl="1">
              <a:spcAft>
                <a:spcPts val="800"/>
              </a:spcAft>
            </a:pPr>
            <a:r>
              <a:rPr lang="en-US" sz="1400" dirty="0" smtClean="0"/>
              <a:t>Impossible to do comprehensively</a:t>
            </a:r>
          </a:p>
          <a:p>
            <a:pPr lvl="1">
              <a:spcAft>
                <a:spcPts val="800"/>
              </a:spcAft>
            </a:pPr>
            <a:r>
              <a:rPr lang="en-US" sz="1400" noProof="0" dirty="0" smtClean="0"/>
              <a:t>Not all problems apparent to the eye</a:t>
            </a:r>
          </a:p>
          <a:p>
            <a:pPr lvl="1">
              <a:spcAft>
                <a:spcPts val="800"/>
              </a:spcAft>
            </a:pPr>
            <a:r>
              <a:rPr lang="en-US" sz="1400" noProof="0" dirty="0" smtClean="0"/>
              <a:t>Minor peaks covered by major peaks</a:t>
            </a:r>
          </a:p>
          <a:p>
            <a:pPr lvl="1">
              <a:spcAft>
                <a:spcPts val="800"/>
              </a:spcAft>
            </a:pPr>
            <a:r>
              <a:rPr lang="en-US" sz="1400" dirty="0" smtClean="0"/>
              <a:t>Requires experienced operators</a:t>
            </a:r>
          </a:p>
          <a:p>
            <a:pPr lvl="1">
              <a:spcAft>
                <a:spcPts val="800"/>
              </a:spcAft>
            </a:pPr>
            <a:endParaRPr lang="en-US" sz="1400" noProof="0" dirty="0" smtClean="0"/>
          </a:p>
          <a:p>
            <a:pPr>
              <a:spcAft>
                <a:spcPts val="800"/>
              </a:spcAft>
            </a:pPr>
            <a:r>
              <a:rPr lang="en-US" sz="1600" dirty="0" smtClean="0"/>
              <a:t>Checking systematic changes during data analysis, e.g. by PCA analysis</a:t>
            </a:r>
          </a:p>
          <a:p>
            <a:pPr lvl="1">
              <a:spcAft>
                <a:spcPts val="800"/>
              </a:spcAft>
            </a:pPr>
            <a:r>
              <a:rPr lang="en-US" sz="1400" dirty="0" smtClean="0"/>
              <a:t>Only statistical corrections can be done</a:t>
            </a:r>
          </a:p>
          <a:p>
            <a:pPr lvl="1">
              <a:spcAft>
                <a:spcPts val="800"/>
              </a:spcAft>
            </a:pPr>
            <a:r>
              <a:rPr lang="en-US" sz="1400" noProof="0" dirty="0" smtClean="0"/>
              <a:t>Some problems too large to correct</a:t>
            </a:r>
          </a:p>
          <a:p>
            <a:pPr lvl="1">
              <a:spcAft>
                <a:spcPts val="800"/>
              </a:spcAft>
            </a:pPr>
            <a:r>
              <a:rPr lang="en-US" sz="1400" dirty="0" smtClean="0"/>
              <a:t>Detrimental problems require full instrumental analysis</a:t>
            </a:r>
            <a:endParaRPr lang="en-US" sz="1400" noProof="0" dirty="0"/>
          </a:p>
        </p:txBody>
      </p:sp>
      <p:pic>
        <p:nvPicPr>
          <p:cNvPr id="2050" name="Picture 2" descr="C:\Users\JSTA0044\Downloads\inspector-1601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19" y="897668"/>
            <a:ext cx="1606109" cy="20341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STA0044\Downloads\ezgif.com-gif-make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47501" y="3457758"/>
            <a:ext cx="2161003" cy="130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9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 in Metabolomics – </a:t>
            </a:r>
            <a:r>
              <a:rPr lang="en-US" dirty="0" smtClean="0"/>
              <a:t>Is </a:t>
            </a:r>
            <a:r>
              <a:rPr lang="en-US" dirty="0"/>
              <a:t>different and difficult</a:t>
            </a:r>
            <a:endParaRPr lang="en-US" noProof="0" dirty="0"/>
          </a:p>
        </p:txBody>
      </p:sp>
      <p:sp>
        <p:nvSpPr>
          <p:cNvPr id="3" name="Slide Number Placeholder 2"/>
          <p:cNvSpPr>
            <a:spLocks noGrp="1"/>
          </p:cNvSpPr>
          <p:nvPr>
            <p:ph type="sldNum" sz="quarter" idx="12"/>
          </p:nvPr>
        </p:nvSpPr>
        <p:spPr/>
        <p:txBody>
          <a:bodyPr/>
          <a:lstStyle/>
          <a:p>
            <a:fld id="{667EC89C-17A0-4E64-A6D2-B825673CEEDF}" type="slidenum">
              <a:rPr lang="da-DK" smtClean="0"/>
              <a:t>8</a:t>
            </a:fld>
            <a:endParaRPr lang="da-DK"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038"/>
          <a:stretch/>
        </p:blipFill>
        <p:spPr bwMode="auto">
          <a:xfrm>
            <a:off x="4276633" y="1458473"/>
            <a:ext cx="4903879" cy="334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827585" y="1131590"/>
            <a:ext cx="7632204" cy="3024336"/>
          </a:xfrm>
        </p:spPr>
        <p:txBody>
          <a:bodyPr/>
          <a:lstStyle/>
          <a:p>
            <a:r>
              <a:rPr lang="en-US" sz="1800" noProof="0" dirty="0" smtClean="0"/>
              <a:t>Batch effects and intensity </a:t>
            </a:r>
            <a:r>
              <a:rPr lang="en-US" sz="1800" dirty="0" smtClean="0"/>
              <a:t>drift</a:t>
            </a:r>
            <a:endParaRPr lang="en-US" sz="1800" noProof="0" dirty="0" smtClean="0"/>
          </a:p>
          <a:p>
            <a:r>
              <a:rPr lang="en-US" sz="1800" noProof="0" dirty="0" smtClean="0"/>
              <a:t>Subtle instrumental issues </a:t>
            </a:r>
            <a:br>
              <a:rPr lang="en-US" sz="1800" noProof="0" dirty="0" smtClean="0"/>
            </a:br>
            <a:r>
              <a:rPr lang="en-US" sz="1800" noProof="0" dirty="0" smtClean="0"/>
              <a:t>(loss of calibration, etc.)</a:t>
            </a:r>
          </a:p>
          <a:p>
            <a:endParaRPr lang="en-US" sz="1800" dirty="0" smtClean="0"/>
          </a:p>
          <a:p>
            <a:r>
              <a:rPr lang="en-US" sz="1800" dirty="0" smtClean="0"/>
              <a:t>No </a:t>
            </a:r>
            <a:r>
              <a:rPr lang="en-US" sz="1800" dirty="0"/>
              <a:t>consensus</a:t>
            </a:r>
          </a:p>
          <a:p>
            <a:r>
              <a:rPr lang="en-US" sz="1800" dirty="0"/>
              <a:t>Documentation/tracking</a:t>
            </a:r>
            <a:endParaRPr lang="en-US" sz="1800" dirty="0" smtClean="0"/>
          </a:p>
          <a:p>
            <a:endParaRPr lang="en-US" sz="1800" noProof="0" dirty="0"/>
          </a:p>
        </p:txBody>
      </p:sp>
      <p:sp>
        <p:nvSpPr>
          <p:cNvPr id="5" name="Oval 4"/>
          <p:cNvSpPr/>
          <p:nvPr/>
        </p:nvSpPr>
        <p:spPr>
          <a:xfrm rot="1260000">
            <a:off x="4399024" y="1794468"/>
            <a:ext cx="5058153" cy="1579583"/>
          </a:xfrm>
          <a:prstGeom prst="ellipse">
            <a:avLst/>
          </a:prstGeom>
          <a:solidFill>
            <a:srgbClr val="FF00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7" name="Oval 6"/>
          <p:cNvSpPr/>
          <p:nvPr/>
        </p:nvSpPr>
        <p:spPr>
          <a:xfrm rot="1260000">
            <a:off x="3727625" y="2884914"/>
            <a:ext cx="5058153" cy="1047532"/>
          </a:xfrm>
          <a:prstGeom prst="ellipse">
            <a:avLst/>
          </a:prstGeom>
          <a:solidFill>
            <a:srgbClr val="FF0000">
              <a:alpha val="1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Tree>
    <p:extLst>
      <p:ext uri="{BB962C8B-B14F-4D97-AF65-F5344CB8AC3E}">
        <p14:creationId xmlns:p14="http://schemas.microsoft.com/office/powerpoint/2010/main" val="131123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7494"/>
            <a:ext cx="8064896" cy="432048"/>
          </a:xfrm>
        </p:spPr>
        <p:txBody>
          <a:bodyPr/>
          <a:lstStyle/>
          <a:p>
            <a:r>
              <a:rPr lang="en-US" dirty="0"/>
              <a:t>QC in Metabolomics – How can we do it better?</a:t>
            </a:r>
            <a:endParaRPr lang="da-DK" dirty="0"/>
          </a:p>
        </p:txBody>
      </p:sp>
      <p:sp>
        <p:nvSpPr>
          <p:cNvPr id="3" name="Slide Number Placeholder 2"/>
          <p:cNvSpPr>
            <a:spLocks noGrp="1"/>
          </p:cNvSpPr>
          <p:nvPr>
            <p:ph type="sldNum" sz="quarter" idx="12"/>
          </p:nvPr>
        </p:nvSpPr>
        <p:spPr/>
        <p:txBody>
          <a:bodyPr/>
          <a:lstStyle/>
          <a:p>
            <a:fld id="{667EC89C-17A0-4E64-A6D2-B825673CEEDF}" type="slidenum">
              <a:rPr lang="da-DK" smtClean="0"/>
              <a:t>9</a:t>
            </a:fld>
            <a:endParaRPr lang="da-DK" dirty="0"/>
          </a:p>
        </p:txBody>
      </p:sp>
      <p:pic>
        <p:nvPicPr>
          <p:cNvPr id="1027" name="Picture 3" descr="C:\Users\JSTA0044\Downloads\Copy of QC4Metabolomics - New Pa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11" r="1995" b="6035"/>
          <a:stretch/>
        </p:blipFill>
        <p:spPr bwMode="auto">
          <a:xfrm>
            <a:off x="424609" y="834259"/>
            <a:ext cx="8719391" cy="394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6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eno Diabetes Center Copenhagen">
  <a:themeElements>
    <a:clrScheme name="REGION H Hospital">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Steno Diabetes Center Copenhagen</Template>
  <TotalTime>0</TotalTime>
  <Words>743</Words>
  <Application>Microsoft Office PowerPoint</Application>
  <PresentationFormat>On-screen Show (16:9)</PresentationFormat>
  <Paragraphs>207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Steno Diabetes Center Copenhagen</vt:lpstr>
      <vt:lpstr>Automated Real-Time Quality Control of LC-MS Metabolomics Data:   QC4Metabolomics</vt:lpstr>
      <vt:lpstr>QC in Metabolomics – Many facets</vt:lpstr>
      <vt:lpstr>QC in Metabolomics – Many facets</vt:lpstr>
      <vt:lpstr>QC in Metabolomics – Is different and difficult</vt:lpstr>
      <vt:lpstr>QC in Metabolomics – Current typical practice</vt:lpstr>
      <vt:lpstr>QC in Metabolomics – Current typical practice</vt:lpstr>
      <vt:lpstr>QC in Metabolomics – Current typical practice</vt:lpstr>
      <vt:lpstr>QC in Metabolomics – Is different and difficult</vt:lpstr>
      <vt:lpstr>QC in Metabolomics – How can we do it better?</vt:lpstr>
      <vt:lpstr>QC in Metabolomics – How can we do it better?</vt:lpstr>
      <vt:lpstr>QC4Metabolomics GUI</vt:lpstr>
      <vt:lpstr>Tracking standards - Intensity</vt:lpstr>
      <vt:lpstr>Tracking standards - Chromatography</vt:lpstr>
      <vt:lpstr>Tracking standards - Intensity</vt:lpstr>
      <vt:lpstr>Tracking standards - Chromatography</vt:lpstr>
      <vt:lpstr>Tracking standards - Chromatography</vt:lpstr>
      <vt:lpstr>Tracking standards – Mass accuracy</vt:lpstr>
      <vt:lpstr>Contaminants – Overview</vt:lpstr>
      <vt:lpstr>Contaminants – Over time</vt:lpstr>
      <vt:lpstr>Contaminants – Over time</vt:lpstr>
      <vt:lpstr>Contaminants – Single samples screening</vt:lpstr>
      <vt:lpstr>Productivity</vt:lpstr>
      <vt:lpstr>Room conditions</vt:lpstr>
      <vt:lpstr>Real-time warnings</vt:lpstr>
      <vt:lpstr>Other features of QC4Metabolomics</vt:lpstr>
      <vt:lpstr>Perspective</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2017-06-06T08:38:09Z</dcterms:created>
  <dcterms:modified xsi:type="dcterms:W3CDTF">2017-06-22T15:30:04Z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