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5" r:id="rId3"/>
    <p:sldId id="259" r:id="rId4"/>
    <p:sldId id="316" r:id="rId5"/>
    <p:sldId id="260" r:id="rId6"/>
    <p:sldId id="288" r:id="rId7"/>
    <p:sldId id="289" r:id="rId8"/>
    <p:sldId id="329" r:id="rId9"/>
    <p:sldId id="290" r:id="rId10"/>
    <p:sldId id="317" r:id="rId11"/>
    <p:sldId id="300" r:id="rId12"/>
    <p:sldId id="303" r:id="rId13"/>
    <p:sldId id="304" r:id="rId14"/>
    <p:sldId id="302" r:id="rId15"/>
    <p:sldId id="335" r:id="rId16"/>
    <p:sldId id="336" r:id="rId17"/>
    <p:sldId id="334" r:id="rId18"/>
    <p:sldId id="331" r:id="rId19"/>
    <p:sldId id="318" r:id="rId20"/>
    <p:sldId id="308" r:id="rId21"/>
    <p:sldId id="279" r:id="rId22"/>
    <p:sldId id="319" r:id="rId23"/>
    <p:sldId id="291" r:id="rId24"/>
    <p:sldId id="292" r:id="rId25"/>
    <p:sldId id="293" r:id="rId26"/>
    <p:sldId id="294" r:id="rId27"/>
    <p:sldId id="295" r:id="rId28"/>
    <p:sldId id="297" r:id="rId29"/>
    <p:sldId id="299" r:id="rId30"/>
    <p:sldId id="298" r:id="rId31"/>
    <p:sldId id="280" r:id="rId32"/>
    <p:sldId id="309" r:id="rId33"/>
    <p:sldId id="310" r:id="rId34"/>
    <p:sldId id="311" r:id="rId35"/>
    <p:sldId id="320" r:id="rId36"/>
    <p:sldId id="305" r:id="rId37"/>
    <p:sldId id="326" r:id="rId38"/>
    <p:sldId id="328" r:id="rId39"/>
    <p:sldId id="313" r:id="rId40"/>
    <p:sldId id="327" r:id="rId41"/>
    <p:sldId id="321" r:id="rId42"/>
    <p:sldId id="281" r:id="rId43"/>
    <p:sldId id="312" r:id="rId44"/>
    <p:sldId id="322" r:id="rId45"/>
    <p:sldId id="283" r:id="rId46"/>
    <p:sldId id="307" r:id="rId47"/>
  </p:sldIdLst>
  <p:sldSz cx="9144000" cy="5143500" type="screen16x9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7C2BA"/>
    <a:srgbClr val="009FDA"/>
    <a:srgbClr val="00B7FF"/>
    <a:srgbClr val="00D4FF"/>
    <a:srgbClr val="0053FF"/>
    <a:srgbClr val="ED153F"/>
    <a:srgbClr val="001965"/>
    <a:srgbClr val="B2B3B2"/>
    <a:srgbClr val="C0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352" autoAdjust="0"/>
  </p:normalViewPr>
  <p:slideViewPr>
    <p:cSldViewPr>
      <p:cViewPr>
        <p:scale>
          <a:sx n="161" d="100"/>
          <a:sy n="161" d="100"/>
        </p:scale>
        <p:origin x="-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0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2986B-2D83-3D45-8594-E229DABFD4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9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85A4D-B4AC-474A-A4B8-4DEB7DF46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…</a:t>
            </a:r>
          </a:p>
          <a:p>
            <a:endParaRPr lang="da-DK" dirty="0" smtClean="0"/>
          </a:p>
          <a:p>
            <a:r>
              <a:rPr lang="da-DK" dirty="0" smtClean="0"/>
              <a:t>I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right to it </a:t>
            </a:r>
            <a:r>
              <a:rPr lang="da-DK" baseline="0" dirty="0" err="1" smtClean="0"/>
              <a:t>since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a </a:t>
            </a:r>
            <a:r>
              <a:rPr lang="da-DK" baseline="0" dirty="0" err="1" smtClean="0"/>
              <a:t>lot</a:t>
            </a:r>
            <a:r>
              <a:rPr lang="da-DK" baseline="0" dirty="0" smtClean="0"/>
              <a:t> to cover</a:t>
            </a:r>
          </a:p>
          <a:p>
            <a:r>
              <a:rPr lang="da-DK" baseline="0" dirty="0" smtClean="0"/>
              <a:t>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talk </a:t>
            </a:r>
          </a:p>
          <a:p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show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from features in </a:t>
            </a:r>
            <a:r>
              <a:rPr lang="da-DK" baseline="0" dirty="0" err="1" smtClean="0"/>
              <a:t>your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peaktable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compounds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7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arrives</a:t>
            </a:r>
          </a:p>
          <a:p>
            <a:endParaRPr lang="da-DK" dirty="0" smtClean="0"/>
          </a:p>
          <a:p>
            <a:r>
              <a:rPr lang="da-DK" dirty="0" err="1" smtClean="0"/>
              <a:t>Included</a:t>
            </a:r>
            <a:r>
              <a:rPr lang="da-DK" dirty="0" smtClean="0"/>
              <a:t> in </a:t>
            </a:r>
            <a:r>
              <a:rPr lang="da-DK" dirty="0" err="1" smtClean="0"/>
              <a:t>mzMine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 but </a:t>
            </a:r>
            <a:r>
              <a:rPr lang="da-DK" baseline="0" dirty="0" err="1" smtClean="0">
                <a:sym typeface="Wingdings" panose="05000000000000000000" pitchFamily="2" charset="2"/>
              </a:rPr>
              <a:t>no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good</a:t>
            </a:r>
            <a:endParaRPr lang="da-DK" dirty="0" smtClean="0"/>
          </a:p>
          <a:p>
            <a:r>
              <a:rPr lang="da-DK" dirty="0" smtClean="0"/>
              <a:t>For XCMS </a:t>
            </a:r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err="1" smtClean="0">
                <a:sym typeface="Wingdings" panose="05000000000000000000" pitchFamily="2" charset="2"/>
              </a:rPr>
              <a:t>conversion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718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71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arrives</a:t>
            </a:r>
          </a:p>
          <a:p>
            <a:endParaRPr lang="da-DK" dirty="0" smtClean="0"/>
          </a:p>
          <a:p>
            <a:r>
              <a:rPr lang="da-DK" dirty="0" err="1" smtClean="0"/>
              <a:t>Included</a:t>
            </a:r>
            <a:r>
              <a:rPr lang="da-DK" dirty="0" smtClean="0"/>
              <a:t> in </a:t>
            </a:r>
            <a:r>
              <a:rPr lang="da-DK" dirty="0" err="1" smtClean="0"/>
              <a:t>mzMine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 but </a:t>
            </a:r>
            <a:r>
              <a:rPr lang="da-DK" baseline="0" dirty="0" err="1" smtClean="0">
                <a:sym typeface="Wingdings" panose="05000000000000000000" pitchFamily="2" charset="2"/>
              </a:rPr>
              <a:t>no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good</a:t>
            </a:r>
            <a:endParaRPr lang="da-DK" dirty="0" smtClean="0"/>
          </a:p>
          <a:p>
            <a:r>
              <a:rPr lang="da-DK" dirty="0" smtClean="0"/>
              <a:t>For XCMS </a:t>
            </a:r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err="1" smtClean="0">
                <a:sym typeface="Wingdings" panose="05000000000000000000" pitchFamily="2" charset="2"/>
              </a:rPr>
              <a:t>conversion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12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arrives</a:t>
            </a:r>
          </a:p>
          <a:p>
            <a:endParaRPr lang="da-DK" dirty="0" smtClean="0"/>
          </a:p>
          <a:p>
            <a:r>
              <a:rPr lang="da-DK" dirty="0" err="1" smtClean="0"/>
              <a:t>Included</a:t>
            </a:r>
            <a:r>
              <a:rPr lang="da-DK" dirty="0" smtClean="0"/>
              <a:t> in </a:t>
            </a:r>
            <a:r>
              <a:rPr lang="da-DK" dirty="0" err="1" smtClean="0"/>
              <a:t>mzMine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 but </a:t>
            </a:r>
            <a:r>
              <a:rPr lang="da-DK" baseline="0" dirty="0" err="1" smtClean="0">
                <a:sym typeface="Wingdings" panose="05000000000000000000" pitchFamily="2" charset="2"/>
              </a:rPr>
              <a:t>no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good</a:t>
            </a:r>
            <a:endParaRPr lang="da-DK" dirty="0" smtClean="0"/>
          </a:p>
          <a:p>
            <a:r>
              <a:rPr lang="da-DK" dirty="0" smtClean="0"/>
              <a:t>For XCMS </a:t>
            </a:r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err="1" smtClean="0">
                <a:sym typeface="Wingdings" panose="05000000000000000000" pitchFamily="2" charset="2"/>
              </a:rPr>
              <a:t>conversion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12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Not</a:t>
            </a:r>
            <a:r>
              <a:rPr lang="da-DK" baseline="0" dirty="0"/>
              <a:t> </a:t>
            </a:r>
            <a:r>
              <a:rPr lang="da-DK" baseline="0" dirty="0" err="1"/>
              <a:t>because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should</a:t>
            </a:r>
            <a:r>
              <a:rPr lang="da-DK" baseline="0" dirty="0"/>
              <a:t> </a:t>
            </a:r>
            <a:r>
              <a:rPr lang="da-DK" baseline="0" dirty="0" err="1"/>
              <a:t>assume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a hit in the database </a:t>
            </a:r>
            <a:r>
              <a:rPr lang="da-DK" baseline="0" dirty="0" err="1"/>
              <a:t>means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have </a:t>
            </a:r>
            <a:r>
              <a:rPr lang="da-DK" baseline="0" dirty="0" err="1"/>
              <a:t>identified</a:t>
            </a:r>
            <a:r>
              <a:rPr lang="da-DK" baseline="0" dirty="0"/>
              <a:t> </a:t>
            </a:r>
            <a:r>
              <a:rPr lang="da-DK" baseline="0" dirty="0" err="1"/>
              <a:t>your</a:t>
            </a:r>
            <a:r>
              <a:rPr lang="da-DK" baseline="0" dirty="0"/>
              <a:t> </a:t>
            </a:r>
            <a:r>
              <a:rPr lang="da-DK" baseline="0" dirty="0" err="1"/>
              <a:t>compound</a:t>
            </a:r>
            <a:r>
              <a:rPr lang="da-DK" baseline="0" dirty="0"/>
              <a:t> but </a:t>
            </a:r>
            <a:r>
              <a:rPr lang="da-DK" baseline="0" dirty="0">
                <a:sym typeface="Wingdings" panose="05000000000000000000" pitchFamily="2" charset="2"/>
              </a:rPr>
              <a:t></a:t>
            </a:r>
            <a:endParaRPr lang="da-DK" baseline="0" dirty="0"/>
          </a:p>
          <a:p>
            <a:endParaRPr lang="da-DK" dirty="0"/>
          </a:p>
          <a:p>
            <a:r>
              <a:rPr lang="da-DK" dirty="0" err="1"/>
              <a:t>Easier</a:t>
            </a:r>
            <a:r>
              <a:rPr lang="da-DK" dirty="0"/>
              <a:t> to </a:t>
            </a:r>
            <a:r>
              <a:rPr lang="da-DK" dirty="0" err="1"/>
              <a:t>confirm</a:t>
            </a:r>
            <a:r>
              <a:rPr lang="da-DK" dirty="0"/>
              <a:t> a </a:t>
            </a:r>
            <a:r>
              <a:rPr lang="da-DK" dirty="0" err="1"/>
              <a:t>hypothesis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to generate </a:t>
            </a:r>
            <a:r>
              <a:rPr lang="da-DK" dirty="0" err="1"/>
              <a:t>one</a:t>
            </a:r>
            <a:r>
              <a:rPr lang="da-DK" dirty="0"/>
              <a:t>.</a:t>
            </a:r>
            <a:endParaRPr lang="en-GB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Be </a:t>
            </a:r>
            <a:r>
              <a:rPr lang="da-DK" dirty="0" err="1"/>
              <a:t>careful</a:t>
            </a:r>
            <a:r>
              <a:rPr lang="da-DK" dirty="0"/>
              <a:t>: </a:t>
            </a:r>
            <a:r>
              <a:rPr lang="da-DK" dirty="0" err="1"/>
              <a:t>spectra</a:t>
            </a:r>
            <a:r>
              <a:rPr lang="da-DK" dirty="0"/>
              <a:t> from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machines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identical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39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2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Different</a:t>
            </a:r>
            <a:r>
              <a:rPr lang="da-DK" baseline="0" dirty="0"/>
              <a:t> </a:t>
            </a:r>
            <a:r>
              <a:rPr lang="da-DK" baseline="0" dirty="0" err="1"/>
              <a:t>energies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give </a:t>
            </a:r>
            <a:r>
              <a:rPr lang="da-DK" baseline="0" dirty="0" err="1"/>
              <a:t>different</a:t>
            </a:r>
            <a:r>
              <a:rPr lang="da-DK" baseline="0" dirty="0"/>
              <a:t> fragments.</a:t>
            </a:r>
          </a:p>
          <a:p>
            <a:endParaRPr lang="da-DK" baseline="0" dirty="0"/>
          </a:p>
          <a:p>
            <a:r>
              <a:rPr lang="da-DK" baseline="0" dirty="0" err="1"/>
              <a:t>Orbitraps</a:t>
            </a:r>
            <a:r>
              <a:rPr lang="da-DK" baseline="0" dirty="0"/>
              <a:t> have </a:t>
            </a:r>
            <a:r>
              <a:rPr lang="da-DK" baseline="0" dirty="0" err="1"/>
              <a:t>several</a:t>
            </a:r>
            <a:r>
              <a:rPr lang="da-DK" baseline="0" dirty="0"/>
              <a:t> fragmentation modes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This is </a:t>
            </a:r>
            <a:r>
              <a:rPr lang="da-DK" dirty="0" err="1"/>
              <a:t>also</a:t>
            </a:r>
            <a:r>
              <a:rPr lang="da-DK" dirty="0"/>
              <a:t> the list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baseline="0" dirty="0"/>
              <a:t> look at </a:t>
            </a:r>
            <a:r>
              <a:rPr lang="da-DK" baseline="0" dirty="0" err="1"/>
              <a:t>when</a:t>
            </a:r>
            <a:r>
              <a:rPr lang="da-DK" baseline="0" dirty="0"/>
              <a:t>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looking</a:t>
            </a:r>
            <a:r>
              <a:rPr lang="da-DK" baseline="0" dirty="0"/>
              <a:t> for </a:t>
            </a:r>
            <a:r>
              <a:rPr lang="da-DK" baseline="0" dirty="0" err="1"/>
              <a:t>adducts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</a:t>
            </a:r>
            <a:r>
              <a:rPr lang="da-DK" baseline="0" dirty="0"/>
              <a:t> the pipeline</a:t>
            </a:r>
          </a:p>
          <a:p>
            <a:r>
              <a:rPr lang="da-DK" baseline="0" dirty="0" err="1"/>
              <a:t>Why</a:t>
            </a:r>
            <a:r>
              <a:rPr lang="da-DK" baseline="0" dirty="0"/>
              <a:t> ID </a:t>
            </a:r>
            <a:r>
              <a:rPr lang="da-DK" baseline="0" dirty="0" err="1" smtClean="0"/>
              <a:t>important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ID and inter </a:t>
            </a:r>
            <a:r>
              <a:rPr lang="da-DK" baseline="0" dirty="0" err="1" smtClean="0"/>
              <a:t>together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That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tied</a:t>
            </a:r>
            <a:r>
              <a:rPr lang="da-DK" baseline="0" dirty="0" smtClean="0"/>
              <a:t> in to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endParaRPr lang="da-DK" baseline="0" dirty="0" smtClean="0"/>
          </a:p>
          <a:p>
            <a:r>
              <a:rPr lang="da-DK" baseline="0" dirty="0" err="1" smtClean="0"/>
              <a:t>Therefore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think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everybody</a:t>
            </a:r>
            <a:r>
              <a:rPr lang="da-DK" baseline="0" dirty="0" smtClean="0"/>
              <a:t> -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if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mainly</a:t>
            </a:r>
            <a:r>
              <a:rPr lang="da-DK" baseline="0" dirty="0" smtClean="0"/>
              <a:t> on the </a:t>
            </a:r>
            <a:r>
              <a:rPr lang="da-DK" baseline="0" dirty="0" err="1" smtClean="0"/>
              <a:t>biological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aspects</a:t>
            </a:r>
            <a:r>
              <a:rPr lang="da-DK" baseline="0" dirty="0" smtClean="0"/>
              <a:t> on the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ID is done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31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This is </a:t>
            </a:r>
            <a:r>
              <a:rPr lang="da-DK" baseline="0" dirty="0" err="1"/>
              <a:t>where</a:t>
            </a:r>
            <a:r>
              <a:rPr lang="da-DK" baseline="0" dirty="0"/>
              <a:t> </a:t>
            </a:r>
            <a:r>
              <a:rPr lang="da-DK" baseline="0" dirty="0" err="1"/>
              <a:t>biology</a:t>
            </a:r>
            <a:r>
              <a:rPr lang="da-DK" baseline="0" dirty="0"/>
              <a:t> and </a:t>
            </a:r>
            <a:r>
              <a:rPr lang="da-DK" baseline="0" dirty="0" err="1"/>
              <a:t>identification</a:t>
            </a:r>
            <a:r>
              <a:rPr lang="da-DK" baseline="0" dirty="0"/>
              <a:t> </a:t>
            </a:r>
            <a:r>
              <a:rPr lang="da-DK" baseline="0" dirty="0" err="1"/>
              <a:t>intersects</a:t>
            </a:r>
            <a:endParaRPr lang="da-DK" baseline="0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Probably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compound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by a </a:t>
            </a:r>
            <a:r>
              <a:rPr lang="da-DK" dirty="0" err="1"/>
              <a:t>reaction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methionine</a:t>
            </a:r>
            <a:r>
              <a:rPr lang="da-DK" dirty="0"/>
              <a:t>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Phenyl acetate.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So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there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used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to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be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an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acid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group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here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which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made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this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reaction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 </a:t>
            </a:r>
            <a:r>
              <a:rPr lang="da-DK" sz="1200" b="0" i="0" kern="1200" baseline="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possible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charset="0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51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do with</a:t>
            </a:r>
            <a:r>
              <a:rPr lang="da-DK" baseline="0" dirty="0"/>
              <a:t> MS1</a:t>
            </a:r>
          </a:p>
          <a:p>
            <a:endParaRPr lang="da-DK" baseline="0" dirty="0"/>
          </a:p>
          <a:p>
            <a:r>
              <a:rPr lang="da-DK" baseline="0" dirty="0"/>
              <a:t>Give </a:t>
            </a:r>
            <a:r>
              <a:rPr lang="da-DK" baseline="0" dirty="0" err="1"/>
              <a:t>you</a:t>
            </a:r>
            <a:r>
              <a:rPr lang="da-DK" baseline="0" dirty="0"/>
              <a:t> a </a:t>
            </a:r>
            <a:r>
              <a:rPr lang="da-DK" baseline="0" dirty="0" err="1"/>
              <a:t>hypothesis</a:t>
            </a:r>
            <a:r>
              <a:rPr lang="da-DK" baseline="0" dirty="0"/>
              <a:t> </a:t>
            </a:r>
            <a:r>
              <a:rPr lang="da-DK" baseline="0" dirty="0" err="1"/>
              <a:t>earlier</a:t>
            </a:r>
            <a:r>
              <a:rPr lang="da-DK" baseline="0" dirty="0"/>
              <a:t> in the game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52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cannot</a:t>
            </a:r>
            <a:r>
              <a:rPr lang="da-DK" dirty="0" smtClean="0"/>
              <a:t> have databases </a:t>
            </a:r>
            <a:r>
              <a:rPr lang="da-DK" dirty="0" err="1" smtClean="0"/>
              <a:t>like</a:t>
            </a:r>
            <a:r>
              <a:rPr lang="da-DK" dirty="0" smtClean="0"/>
              <a:t> for </a:t>
            </a:r>
            <a:r>
              <a:rPr lang="da-DK" dirty="0" err="1" smtClean="0"/>
              <a:t>mass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spectra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8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19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So </a:t>
            </a:r>
            <a:r>
              <a:rPr lang="da-DK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levels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good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SHOULD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publishing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findings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Try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all relevant </a:t>
            </a:r>
            <a:r>
              <a:rPr lang="da-DK" baseline="0" dirty="0" err="1" smtClean="0"/>
              <a:t>isomers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Double </a:t>
            </a:r>
            <a:r>
              <a:rPr lang="da-DK" baseline="0" dirty="0" err="1" smtClean="0"/>
              <a:t>bond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 position  </a:t>
            </a:r>
            <a:r>
              <a:rPr lang="da-DK" baseline="0" dirty="0" err="1" smtClean="0">
                <a:sym typeface="Wingdings" panose="05000000000000000000" pitchFamily="2" charset="2"/>
              </a:rPr>
              <a:t>even</a:t>
            </a:r>
            <a:r>
              <a:rPr lang="da-DK" baseline="0" dirty="0" smtClean="0">
                <a:sym typeface="Wingdings" panose="05000000000000000000" pitchFamily="2" charset="2"/>
              </a:rPr>
              <a:t> if </a:t>
            </a:r>
            <a:r>
              <a:rPr lang="da-DK" baseline="0" dirty="0" err="1" smtClean="0">
                <a:sym typeface="Wingdings" panose="05000000000000000000" pitchFamily="2" charset="2"/>
              </a:rPr>
              <a:t>you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think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only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one</a:t>
            </a:r>
            <a:r>
              <a:rPr lang="da-DK" baseline="0" dirty="0" smtClean="0">
                <a:sym typeface="Wingdings" panose="05000000000000000000" pitchFamily="2" charset="2"/>
              </a:rPr>
              <a:t> position </a:t>
            </a:r>
            <a:r>
              <a:rPr lang="da-DK" baseline="0" dirty="0" err="1" smtClean="0">
                <a:sym typeface="Wingdings" panose="05000000000000000000" pitchFamily="2" charset="2"/>
              </a:rPr>
              <a:t>makes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sense</a:t>
            </a:r>
            <a:r>
              <a:rPr lang="da-DK" baseline="0" dirty="0" smtClean="0">
                <a:sym typeface="Wingdings" panose="05000000000000000000" pitchFamily="2" charset="2"/>
              </a:rPr>
              <a:t> </a:t>
            </a:r>
            <a:r>
              <a:rPr lang="da-DK" baseline="0" dirty="0" err="1" smtClean="0">
                <a:sym typeface="Wingdings" panose="05000000000000000000" pitchFamily="2" charset="2"/>
              </a:rPr>
              <a:t>biologically</a:t>
            </a:r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9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reading material, links to my website.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9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No </a:t>
            </a:r>
            <a:r>
              <a:rPr lang="da-DK" dirty="0" err="1"/>
              <a:t>clever</a:t>
            </a:r>
            <a:r>
              <a:rPr lang="da-DK" baseline="0" dirty="0"/>
              <a:t> </a:t>
            </a:r>
            <a:r>
              <a:rPr lang="da-DK" baseline="0" dirty="0" err="1"/>
              <a:t>reason</a:t>
            </a:r>
            <a:r>
              <a:rPr lang="da-DK" baseline="0" dirty="0"/>
              <a:t> </a:t>
            </a:r>
            <a:r>
              <a:rPr lang="da-DK" baseline="0" dirty="0" err="1"/>
              <a:t>why</a:t>
            </a:r>
            <a:r>
              <a:rPr lang="da-DK" baseline="0" dirty="0"/>
              <a:t> </a:t>
            </a:r>
            <a:r>
              <a:rPr lang="da-DK" baseline="0" dirty="0" err="1"/>
              <a:t>this</a:t>
            </a:r>
            <a:r>
              <a:rPr lang="da-DK" baseline="0" dirty="0"/>
              <a:t> is </a:t>
            </a:r>
            <a:r>
              <a:rPr lang="da-DK" baseline="0" dirty="0" err="1"/>
              <a:t>like</a:t>
            </a:r>
            <a:r>
              <a:rPr lang="da-DK" baseline="0" dirty="0"/>
              <a:t> </a:t>
            </a:r>
            <a:r>
              <a:rPr lang="da-DK" baseline="0" dirty="0" err="1" smtClean="0"/>
              <a:t>this</a:t>
            </a:r>
            <a:endParaRPr lang="da-DK" baseline="0" dirty="0" smtClean="0"/>
          </a:p>
          <a:p>
            <a:r>
              <a:rPr lang="da-DK" baseline="0" dirty="0" err="1" smtClean="0"/>
              <a:t>Consequence</a:t>
            </a:r>
            <a:r>
              <a:rPr lang="da-DK" baseline="0" dirty="0" smtClean="0"/>
              <a:t> </a:t>
            </a:r>
            <a:r>
              <a:rPr lang="da-DK" baseline="0" dirty="0"/>
              <a:t>of the </a:t>
            </a:r>
            <a:r>
              <a:rPr lang="da-DK" baseline="0" dirty="0" err="1"/>
              <a:t>number</a:t>
            </a:r>
            <a:r>
              <a:rPr lang="da-DK" baseline="0" dirty="0"/>
              <a:t> of </a:t>
            </a:r>
            <a:r>
              <a:rPr lang="da-DK" baseline="0" dirty="0" err="1"/>
              <a:t>bonds</a:t>
            </a:r>
            <a:r>
              <a:rPr lang="da-DK" baseline="0" dirty="0"/>
              <a:t> the </a:t>
            </a:r>
            <a:r>
              <a:rPr lang="da-DK" baseline="0" dirty="0" err="1"/>
              <a:t>different</a:t>
            </a:r>
            <a:r>
              <a:rPr lang="da-DK" baseline="0" dirty="0"/>
              <a:t> atoms </a:t>
            </a:r>
            <a:r>
              <a:rPr lang="da-DK" baseline="0" dirty="0" err="1"/>
              <a:t>make</a:t>
            </a:r>
            <a:r>
              <a:rPr lang="da-DK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6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228600" indent="-228600">
              <a:buAutoNum type="arabicParenR"/>
            </a:pPr>
            <a:r>
              <a:rPr lang="da-DK" baseline="0" dirty="0" err="1" smtClean="0"/>
              <a:t>Cannot</a:t>
            </a:r>
            <a:r>
              <a:rPr lang="da-DK" baseline="0" dirty="0" smtClean="0"/>
              <a:t> have a negative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double </a:t>
            </a:r>
            <a:r>
              <a:rPr lang="da-DK" baseline="0" dirty="0" err="1" smtClean="0"/>
              <a:t>bonds</a:t>
            </a: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err="1" smtClean="0"/>
              <a:t>Cannot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half</a:t>
            </a:r>
            <a:r>
              <a:rPr lang="da-DK" baseline="0" dirty="0" smtClean="0"/>
              <a:t> a double </a:t>
            </a:r>
            <a:r>
              <a:rPr lang="da-DK" baseline="0" dirty="0" err="1" smtClean="0"/>
              <a:t>bond</a:t>
            </a:r>
            <a:endParaRPr lang="da-DK" baseline="0" dirty="0" smtClean="0"/>
          </a:p>
          <a:p>
            <a:pPr marL="228600" indent="-228600">
              <a:buAutoNum type="arabicParenR"/>
            </a:pPr>
            <a:r>
              <a:rPr lang="da-DK" baseline="0" dirty="0" smtClean="0"/>
              <a:t>Hint of </a:t>
            </a:r>
            <a:r>
              <a:rPr lang="da-DK" baseline="0" dirty="0" err="1" smtClean="0"/>
              <a:t>benzene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4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r>
              <a:rPr lang="da-DK" dirty="0" smtClean="0"/>
              <a:t> if </a:t>
            </a:r>
            <a:r>
              <a:rPr lang="da-DK" dirty="0" err="1" smtClean="0"/>
              <a:t>we</a:t>
            </a:r>
            <a:r>
              <a:rPr lang="da-DK" dirty="0" smtClean="0"/>
              <a:t> propose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formula</a:t>
            </a:r>
            <a:r>
              <a:rPr lang="da-DK" baseline="0" dirty="0" smtClean="0"/>
              <a:t> for or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unknown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check if the </a:t>
            </a:r>
            <a:r>
              <a:rPr lang="da-DK" baseline="0" dirty="0" err="1" smtClean="0"/>
              <a:t>experimental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isotopic</a:t>
            </a:r>
            <a:r>
              <a:rPr lang="da-DK" baseline="0" dirty="0" smtClean="0"/>
              <a:t> pattern </a:t>
            </a:r>
            <a:r>
              <a:rPr lang="da-DK" baseline="0" dirty="0" err="1" smtClean="0"/>
              <a:t>fit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theoretical</a:t>
            </a:r>
            <a:r>
              <a:rPr lang="da-DK" baseline="0" dirty="0" smtClean="0"/>
              <a:t> pattern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calculate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39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7 </a:t>
            </a:r>
            <a:r>
              <a:rPr lang="da-DK" dirty="0"/>
              <a:t>golden </a:t>
            </a:r>
            <a:r>
              <a:rPr lang="da-DK" dirty="0" err="1"/>
              <a:t>rules</a:t>
            </a:r>
            <a:r>
              <a:rPr lang="da-DK" dirty="0"/>
              <a:t> from Oliver </a:t>
            </a:r>
            <a:r>
              <a:rPr lang="da-DK" dirty="0" err="1"/>
              <a:t>Fiehn’s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. Must </a:t>
            </a:r>
            <a:r>
              <a:rPr lang="da-DK" dirty="0" err="1"/>
              <a:t>read</a:t>
            </a:r>
            <a:r>
              <a:rPr lang="da-DK" dirty="0"/>
              <a:t> </a:t>
            </a:r>
            <a:r>
              <a:rPr lang="da-DK" dirty="0" err="1"/>
              <a:t>paper</a:t>
            </a:r>
            <a:r>
              <a:rPr lang="da-DK" dirty="0" smtClean="0"/>
              <a:t>.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dirty="0" smtClean="0"/>
              <a:t> sure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look a</a:t>
            </a:r>
            <a:r>
              <a:rPr lang="da-DK" baseline="0" dirty="0" smtClean="0"/>
              <a:t>t the so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pseudo-molecular</a:t>
            </a:r>
            <a:r>
              <a:rPr lang="da-DK" baseline="0" dirty="0" smtClean="0"/>
              <a:t> ion</a:t>
            </a:r>
          </a:p>
          <a:p>
            <a:endParaRPr lang="da-DK" baseline="0" dirty="0" smtClean="0"/>
          </a:p>
          <a:p>
            <a:r>
              <a:rPr lang="da-DK" baseline="0" dirty="0" smtClean="0"/>
              <a:t>So let is </a:t>
            </a:r>
            <a:r>
              <a:rPr lang="da-DK" baseline="0" dirty="0" err="1" smtClean="0"/>
              <a:t>take</a:t>
            </a:r>
            <a:r>
              <a:rPr lang="da-DK" baseline="0" dirty="0" smtClean="0"/>
              <a:t> a look at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the problem 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5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This is </a:t>
            </a:r>
            <a:r>
              <a:rPr lang="da-DK" dirty="0" err="1" smtClean="0"/>
              <a:t>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tried</a:t>
            </a:r>
            <a:r>
              <a:rPr lang="da-DK" baseline="0" dirty="0" smtClean="0"/>
              <a:t> to do it </a:t>
            </a:r>
            <a:r>
              <a:rPr lang="da-DK" baseline="0" dirty="0" err="1" smtClean="0"/>
              <a:t>manually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5A4D-B4AC-474A-A4B8-4DEB7DF46D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40148"/>
            <a:ext cx="6912768" cy="8632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0" y="3673716"/>
            <a:ext cx="1579776" cy="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 bwMode="auto">
          <a:xfrm>
            <a:off x="0" y="2"/>
            <a:ext cx="9165952" cy="1007997"/>
          </a:xfrm>
          <a:prstGeom prst="rect">
            <a:avLst/>
          </a:prstGeom>
          <a:solidFill>
            <a:srgbClr val="00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  <a:noFill/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9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9740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01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-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7992119" cy="3240633"/>
          </a:xfrm>
        </p:spPr>
        <p:txBody>
          <a:bodyPr/>
          <a:lstStyle>
            <a:lvl1pPr>
              <a:buClr>
                <a:srgbClr val="009FDA"/>
              </a:buCl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60000"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3"/>
          <p:cNvSpPr>
            <a:spLocks noGrp="1"/>
          </p:cNvSpPr>
          <p:nvPr>
            <p:ph sz="quarter" idx="13" hasCustomPrompt="1"/>
          </p:nvPr>
        </p:nvSpPr>
        <p:spPr>
          <a:xfrm>
            <a:off x="414412" y="1203324"/>
            <a:ext cx="3869555" cy="324063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23"/>
          <p:cNvSpPr>
            <a:spLocks noGrp="1"/>
          </p:cNvSpPr>
          <p:nvPr>
            <p:ph sz="quarter" idx="14" hasCustomPrompt="1"/>
          </p:nvPr>
        </p:nvSpPr>
        <p:spPr>
          <a:xfrm>
            <a:off x="4518869" y="1203324"/>
            <a:ext cx="3869555" cy="324063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2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89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339502"/>
            <a:ext cx="742042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ladsholder til indhold 23"/>
          <p:cNvSpPr>
            <a:spLocks noGrp="1"/>
          </p:cNvSpPr>
          <p:nvPr>
            <p:ph sz="quarter" idx="15" hasCustomPrompt="1"/>
          </p:nvPr>
        </p:nvSpPr>
        <p:spPr>
          <a:xfrm>
            <a:off x="5868144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5" name="Pladsholder til indhold 23"/>
          <p:cNvSpPr>
            <a:spLocks noGrp="1"/>
          </p:cNvSpPr>
          <p:nvPr>
            <p:ph sz="quarter" idx="16" hasCustomPrompt="1"/>
          </p:nvPr>
        </p:nvSpPr>
        <p:spPr>
          <a:xfrm>
            <a:off x="3141278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6" name="Pladsholder til indhold 23"/>
          <p:cNvSpPr>
            <a:spLocks noGrp="1"/>
          </p:cNvSpPr>
          <p:nvPr>
            <p:ph sz="quarter" idx="17" hasCustomPrompt="1"/>
          </p:nvPr>
        </p:nvSpPr>
        <p:spPr>
          <a:xfrm>
            <a:off x="414412" y="1203324"/>
            <a:ext cx="2520280" cy="3240633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4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412" y="771550"/>
            <a:ext cx="7992000" cy="3600400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353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62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412" y="4881523"/>
            <a:ext cx="5688632" cy="1384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412" y="123478"/>
            <a:ext cx="7325940" cy="7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412" y="1214439"/>
            <a:ext cx="7467600" cy="322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Pladsholder til sidefod 11"/>
          <p:cNvSpPr>
            <a:spLocks noGrp="1"/>
          </p:cNvSpPr>
          <p:nvPr>
            <p:ph type="ftr" sz="quarter" idx="3"/>
          </p:nvPr>
        </p:nvSpPr>
        <p:spPr>
          <a:xfrm>
            <a:off x="414412" y="4743023"/>
            <a:ext cx="5688632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_____________________________________________________________________________References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7164288" y="195486"/>
            <a:ext cx="1417761" cy="1440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solidFill>
                  <a:schemeClr val="accent6"/>
                </a:solidFill>
              </a:defRPr>
            </a:lvl1pPr>
          </a:lstStyle>
          <a:p>
            <a:pPr algn="r">
              <a:defRPr/>
            </a:pPr>
            <a:endParaRPr lang="en-GB" dirty="0"/>
          </a:p>
        </p:txBody>
      </p:sp>
      <p:sp>
        <p:nvSpPr>
          <p:cNvPr id="11" name="Pladsholder til diasnummer 12"/>
          <p:cNvSpPr>
            <a:spLocks noGrp="1"/>
          </p:cNvSpPr>
          <p:nvPr>
            <p:ph type="sldNum" sz="quarter" idx="4"/>
          </p:nvPr>
        </p:nvSpPr>
        <p:spPr>
          <a:xfrm>
            <a:off x="8582049" y="195486"/>
            <a:ext cx="288032" cy="144016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30FEBC53-192B-8940-8EFA-F38DCA9793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4411347"/>
            <a:ext cx="936103" cy="46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84" r:id="rId8"/>
    <p:sldLayoutId id="2147483685" r:id="rId9"/>
  </p:sldLayoutIdLst>
  <p:hf sldNum="0" hdr="0" ftr="0" dt="0"/>
  <p:txStyles>
    <p:titleStyle>
      <a:lvl1pPr algn="l" defTabSz="981075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1965"/>
          </a:solidFill>
          <a:latin typeface="+mj-lt"/>
          <a:ea typeface="ＭＳ Ｐゴシック" charset="0"/>
          <a:cs typeface="+mj-cs"/>
        </a:defRPr>
      </a:lvl1pPr>
      <a:lvl2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2pPr>
      <a:lvl3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3pPr>
      <a:lvl4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4pPr>
      <a:lvl5pPr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  <a:ea typeface="ＭＳ Ｐゴシック" charset="0"/>
        </a:defRPr>
      </a:lvl5pPr>
      <a:lvl6pPr marL="4572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6pPr>
      <a:lvl7pPr marL="9144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7pPr>
      <a:lvl8pPr marL="13716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8pPr>
      <a:lvl9pPr marL="1828800" algn="l" defTabSz="981075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1965"/>
          </a:solidFill>
          <a:latin typeface="Verdana" pitchFamily="34" charset="0"/>
        </a:defRPr>
      </a:lvl9pPr>
    </p:titleStyle>
    <p:bodyStyle>
      <a:lvl1pPr marL="287338" indent="-287338" algn="l" defTabSz="981075" rtl="0" eaLnBrk="1" fontAlgn="base" hangingPunct="1">
        <a:spcBef>
          <a:spcPct val="40000"/>
        </a:spcBef>
        <a:spcAft>
          <a:spcPct val="0"/>
        </a:spcAft>
        <a:buClr>
          <a:srgbClr val="009FDA"/>
        </a:buClr>
        <a:buSzPct val="120000"/>
        <a:buFont typeface="Wingdings" charset="2"/>
        <a:buChar char="§"/>
        <a:defRPr sz="2000" b="0">
          <a:solidFill>
            <a:srgbClr val="001965"/>
          </a:solidFill>
          <a:latin typeface="+mn-lt"/>
          <a:ea typeface="ＭＳ Ｐゴシック" charset="0"/>
          <a:cs typeface="+mn-cs"/>
        </a:defRPr>
      </a:lvl1pPr>
      <a:lvl2pPr marL="738188" indent="-269875" algn="l" defTabSz="981075" rtl="0" eaLnBrk="1" fontAlgn="base" hangingPunct="1">
        <a:spcBef>
          <a:spcPct val="10000"/>
        </a:spcBef>
        <a:spcAft>
          <a:spcPct val="20000"/>
        </a:spcAft>
        <a:buClr>
          <a:srgbClr val="001965"/>
        </a:buClr>
        <a:buSzPct val="120000"/>
        <a:buFont typeface="Wingdings" charset="2"/>
        <a:buChar char="§"/>
        <a:defRPr sz="1800">
          <a:solidFill>
            <a:srgbClr val="001965"/>
          </a:solidFill>
          <a:latin typeface="+mn-lt"/>
          <a:ea typeface="ＭＳ Ｐゴシック" charset="0"/>
        </a:defRPr>
      </a:lvl2pPr>
      <a:lvl3pPr marL="1227138" indent="-27463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3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3pPr>
      <a:lvl4pPr marL="1708150" indent="-293688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4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4pPr>
      <a:lvl5pPr marL="21764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accent5"/>
        </a:buClr>
        <a:buSzPct val="120000"/>
        <a:buFont typeface="Wingdings" charset="2"/>
        <a:buChar char="§"/>
        <a:defRPr sz="1600">
          <a:solidFill>
            <a:srgbClr val="001965"/>
          </a:solidFill>
          <a:latin typeface="+mn-lt"/>
          <a:ea typeface="ＭＳ Ｐゴシック" charset="0"/>
        </a:defRPr>
      </a:lvl5pPr>
      <a:lvl6pPr marL="26336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6pPr>
      <a:lvl7pPr marL="30908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7pPr>
      <a:lvl8pPr marL="35480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8pPr>
      <a:lvl9pPr marL="4005263" indent="-303213" algn="l" defTabSz="981075" rtl="0" eaLnBrk="1" fontAlgn="base" hangingPunct="1">
        <a:spcBef>
          <a:spcPct val="10000"/>
        </a:spcBef>
        <a:spcAft>
          <a:spcPct val="20000"/>
        </a:spcAft>
        <a:buClr>
          <a:schemeClr val="hlink"/>
        </a:buClr>
        <a:buSzPct val="120000"/>
        <a:buChar char="•"/>
        <a:defRPr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nstrup/chemhelper/tree/master/inst/extdat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stanstrup/chemhelp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i.ac.uk/chebi/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hmdb.ca/" TargetMode="External"/><Relationship Id="rId7" Type="http://schemas.openxmlformats.org/officeDocument/2006/relationships/hyperlink" Target="http://phenol-explorer.eu/" TargetMode="External"/><Relationship Id="rId12" Type="http://schemas.openxmlformats.org/officeDocument/2006/relationships/hyperlink" Target="https://www.mzcloud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lipidmaps.org/data/structure/LMSDSearch.php?Mode=SetupTextOntologySearch" TargetMode="External"/><Relationship Id="rId11" Type="http://schemas.openxmlformats.org/officeDocument/2006/relationships/hyperlink" Target="http://www.massbank.jp/" TargetMode="External"/><Relationship Id="rId5" Type="http://schemas.openxmlformats.org/officeDocument/2006/relationships/hyperlink" Target="http://metlin.scripps.edu/" TargetMode="External"/><Relationship Id="rId10" Type="http://schemas.openxmlformats.org/officeDocument/2006/relationships/hyperlink" Target="http://pubchem.ncbi.nlm.nih.gov/" TargetMode="External"/><Relationship Id="rId4" Type="http://schemas.openxmlformats.org/officeDocument/2006/relationships/hyperlink" Target="http://www.mycompoundid.org/" TargetMode="External"/><Relationship Id="rId9" Type="http://schemas.openxmlformats.org/officeDocument/2006/relationships/hyperlink" Target="http://www.chemspider.com/" TargetMode="External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sbi.ipb-halle.de/MetFusion" TargetMode="External"/><Relationship Id="rId7" Type="http://schemas.openxmlformats.org/officeDocument/2006/relationships/hyperlink" Target="http://fiehnlab.ucdavis.edu/projects/LipidBlast" TargetMode="External"/><Relationship Id="rId2" Type="http://schemas.openxmlformats.org/officeDocument/2006/relationships/hyperlink" Target="http://msbi.ipb-halle.de/MetFra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si-fingerid.org/" TargetMode="External"/><Relationship Id="rId5" Type="http://schemas.openxmlformats.org/officeDocument/2006/relationships/hyperlink" Target="http://cfmid.wishartlab.com/" TargetMode="External"/><Relationship Id="rId4" Type="http://schemas.openxmlformats.org/officeDocument/2006/relationships/hyperlink" Target="http://www.emetabolomics.org/magm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redret.org/" TargetMode="External"/><Relationship Id="rId2" Type="http://schemas.openxmlformats.org/officeDocument/2006/relationships/hyperlink" Target="http://www.retentionprediction.org/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strup.github.i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chem.uoa.gr/applets/AppletMS/Appl_Ms2.html" TargetMode="External"/><Relationship Id="rId4" Type="http://schemas.openxmlformats.org/officeDocument/2006/relationships/hyperlink" Target="http://www.alchemistmatt.com/mwthelp/isotopicdistributio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1" y="1026477"/>
            <a:ext cx="878497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r>
              <a:rPr lang="en-GB" sz="3200" b="1" dirty="0" smtClean="0"/>
              <a:t>Compound Annotation</a:t>
            </a:r>
            <a:endParaRPr lang="en-GB" sz="3200" b="1" kern="0" dirty="0">
              <a:solidFill>
                <a:schemeClr val="bg2"/>
              </a:solidFill>
              <a:latin typeface="Verdana"/>
              <a:cs typeface="+mj-cs"/>
            </a:endParaRPr>
          </a:p>
        </p:txBody>
      </p:sp>
      <p:pic>
        <p:nvPicPr>
          <p:cNvPr id="5" name="Picture 2" descr="Twitter_logo_blue.png (1139×92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4330"/>
            <a:ext cx="162938" cy="1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1" y="2472447"/>
            <a:ext cx="8784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kern="0" dirty="0" smtClean="0">
                <a:latin typeface="Verdana"/>
              </a:rPr>
              <a:t>6. September </a:t>
            </a:r>
            <a:r>
              <a:rPr lang="da-DK" b="1" kern="0" dirty="0">
                <a:latin typeface="Verdana"/>
              </a:rPr>
              <a:t>2016</a:t>
            </a:r>
          </a:p>
          <a:p>
            <a:endParaRPr lang="da-DK" b="1" kern="0" dirty="0">
              <a:latin typeface="Verdana"/>
            </a:endParaRPr>
          </a:p>
          <a:p>
            <a:pPr algn="ctr"/>
            <a:endParaRPr lang="da-DK" b="1" kern="0" dirty="0">
              <a:latin typeface="Verdana"/>
            </a:endParaRPr>
          </a:p>
          <a:p>
            <a:pPr algn="ctr"/>
            <a:r>
              <a:rPr lang="da-DK" b="1" kern="0" dirty="0">
                <a:latin typeface="Verdana"/>
              </a:rPr>
              <a:t>Jan </a:t>
            </a:r>
            <a:r>
              <a:rPr lang="da-DK" b="1" kern="0" dirty="0" err="1">
                <a:latin typeface="Verdana"/>
              </a:rPr>
              <a:t>Stanstrup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4371950"/>
            <a:ext cx="2555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stanstrup@gmail.com</a:t>
            </a:r>
            <a:endParaRPr lang="en-GB" sz="1400" dirty="0"/>
          </a:p>
          <a:p>
            <a:r>
              <a:rPr lang="en-GB" sz="1400" dirty="0"/>
              <a:t>http://stanstrup.github.io</a:t>
            </a:r>
          </a:p>
          <a:p>
            <a:r>
              <a:rPr lang="en-GB" sz="1400" dirty="0"/>
              <a:t>   @</a:t>
            </a:r>
            <a:r>
              <a:rPr lang="en-GB" sz="1400" dirty="0" err="1"/>
              <a:t>JanStanstrup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28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the </a:t>
            </a:r>
            <a:r>
              <a:rPr lang="da-DK" dirty="0" err="1"/>
              <a:t>pseudo-molecular</a:t>
            </a:r>
            <a:r>
              <a:rPr lang="da-DK" dirty="0"/>
              <a:t> 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</a:t>
            </a:r>
            <a:r>
              <a:rPr lang="en-US" kern="0" dirty="0" smtClean="0"/>
              <a:t>Adducts &amp; fragments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23527" y="987575"/>
            <a:ext cx="755083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Usually caused by molecules being charge by combining with a charged species other than H (e.g. Na</a:t>
            </a:r>
            <a:r>
              <a:rPr lang="en-US" sz="1400" baseline="30000" dirty="0"/>
              <a:t>+</a:t>
            </a:r>
            <a:r>
              <a:rPr lang="en-US" sz="1400" dirty="0"/>
              <a:t>, K</a:t>
            </a:r>
            <a:r>
              <a:rPr lang="en-US" sz="1400" baseline="30000" dirty="0"/>
              <a:t>+</a:t>
            </a:r>
            <a:r>
              <a:rPr lang="en-US" sz="1400" dirty="0"/>
              <a:t>, Cl</a:t>
            </a:r>
            <a:r>
              <a:rPr lang="en-US" sz="1400" baseline="30000" dirty="0"/>
              <a:t>-</a:t>
            </a:r>
            <a:r>
              <a:rPr lang="en-US" sz="1400" dirty="0"/>
              <a:t>).</a:t>
            </a:r>
          </a:p>
          <a:p>
            <a:r>
              <a:rPr lang="en-US" sz="1400" dirty="0"/>
              <a:t>Neutral adducts also exist (e.g. formic acid, acetone, sodium </a:t>
            </a:r>
            <a:r>
              <a:rPr lang="en-US" sz="1400" dirty="0" err="1"/>
              <a:t>formate</a:t>
            </a:r>
            <a:r>
              <a:rPr lang="en-US" sz="1400" dirty="0"/>
              <a:t>, </a:t>
            </a:r>
            <a:r>
              <a:rPr lang="en-US" sz="1400" dirty="0" err="1"/>
              <a:t>NaCl</a:t>
            </a:r>
            <a:r>
              <a:rPr lang="en-US" sz="1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38604"/>
            <a:ext cx="1284527" cy="1328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8895" y="2582513"/>
            <a:ext cx="48993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4589" y="2676271"/>
            <a:ext cx="48993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6480" y="4599365"/>
            <a:ext cx="71449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3390" y="4976521"/>
            <a:ext cx="469522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63863" y="4917513"/>
            <a:ext cx="551179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" y="2576018"/>
            <a:ext cx="3938800" cy="2581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97913" y="2582513"/>
            <a:ext cx="447842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97521" y="3283589"/>
            <a:ext cx="99614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3472" y="3981287"/>
            <a:ext cx="71449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84744" y="4505606"/>
            <a:ext cx="1000464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07121" y="4658439"/>
            <a:ext cx="721914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9112" y="4826638"/>
            <a:ext cx="523341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9112" y="4950493"/>
            <a:ext cx="618916" cy="18751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53305" y="3917209"/>
            <a:ext cx="803996" cy="31852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475" y="4737816"/>
            <a:ext cx="815886" cy="187517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89" y="2585891"/>
            <a:ext cx="4085335" cy="2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0" y="699542"/>
            <a:ext cx="731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4299942"/>
            <a:ext cx="5673561" cy="5109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Adducts</a:t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0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r="2775" b="8448"/>
          <a:stretch/>
        </p:blipFill>
        <p:spPr bwMode="auto">
          <a:xfrm>
            <a:off x="107504" y="1347615"/>
            <a:ext cx="86051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5924" y="1881467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[2M-H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2749882"/>
            <a:ext cx="133914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[2M+Na</a:t>
            </a:r>
            <a:r>
              <a:rPr lang="da-DK" sz="1200" baseline="30000" dirty="0"/>
              <a:t>+</a:t>
            </a:r>
            <a:r>
              <a:rPr lang="da-DK" sz="1200" dirty="0"/>
              <a:t>-2H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833778"/>
            <a:ext cx="82298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/>
              <a:t>[3M-H</a:t>
            </a:r>
            <a:r>
              <a:rPr lang="da-DK" sz="1200" baseline="30000" dirty="0"/>
              <a:t>+</a:t>
            </a:r>
            <a:r>
              <a:rPr lang="da-DK" sz="1200" dirty="0"/>
              <a:t>]</a:t>
            </a:r>
            <a:r>
              <a:rPr lang="da-DK" sz="1200" baseline="30000" dirty="0"/>
              <a:t>-</a:t>
            </a:r>
            <a:endParaRPr lang="en-US" sz="12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7308304" y="3850108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[4M+Fe</a:t>
            </a:r>
            <a:r>
              <a:rPr lang="en-GB" sz="1200" baseline="30000" dirty="0"/>
              <a:t>3+</a:t>
            </a:r>
            <a:r>
              <a:rPr lang="en-GB" sz="1200" dirty="0"/>
              <a:t>-4H</a:t>
            </a:r>
            <a:r>
              <a:rPr lang="da-DK" sz="1200" baseline="30000" dirty="0"/>
              <a:t>+</a:t>
            </a:r>
            <a:r>
              <a:rPr lang="en-GB" sz="1200" dirty="0"/>
              <a:t>]</a:t>
            </a:r>
            <a:r>
              <a:rPr lang="en-GB" sz="1200" baseline="30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476967"/>
            <a:ext cx="121090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200" dirty="0" err="1"/>
              <a:t>Contaminants</a:t>
            </a:r>
            <a:endParaRPr lang="en-US" sz="12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19672" y="2749882"/>
            <a:ext cx="144016" cy="901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6088" y="2787774"/>
            <a:ext cx="35165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76056" y="3518887"/>
            <a:ext cx="1418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[4M+Fe</a:t>
            </a:r>
            <a:r>
              <a:rPr lang="en-GB" sz="1200" baseline="30000" dirty="0"/>
              <a:t>3+</a:t>
            </a:r>
            <a:r>
              <a:rPr lang="en-GB" sz="1200" dirty="0"/>
              <a:t>-4H</a:t>
            </a:r>
            <a:r>
              <a:rPr lang="da-DK" sz="1200" baseline="30000" dirty="0"/>
              <a:t>+</a:t>
            </a:r>
            <a:r>
              <a:rPr lang="en-GB" sz="1200" dirty="0"/>
              <a:t>]</a:t>
            </a:r>
            <a:r>
              <a:rPr lang="en-GB" sz="1200" baseline="30000" dirty="0"/>
              <a:t>-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75988" y="3833778"/>
            <a:ext cx="175828" cy="376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211961" y="2427734"/>
            <a:ext cx="1440159" cy="1699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16016" y="2479964"/>
            <a:ext cx="1027562" cy="1799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168" y="2427734"/>
            <a:ext cx="398941" cy="1782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26790" y="2139314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???</a:t>
            </a:r>
            <a:endParaRPr lang="en-GB" sz="1200" baseline="30000" dirty="0"/>
          </a:p>
        </p:txBody>
      </p:sp>
      <p:sp>
        <p:nvSpPr>
          <p:cNvPr id="38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 Adducts</a:t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18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10" grpId="0"/>
      <p:bldP spid="18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Finding the molecular ion: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Adducts and fragments with CAMERA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52190"/>
              </p:ext>
            </p:extLst>
          </p:nvPr>
        </p:nvGraphicFramePr>
        <p:xfrm>
          <a:off x="1763688" y="915566"/>
          <a:ext cx="5332517" cy="382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3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9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mz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rt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isotopes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adduct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pcgroup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117.0545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144.1019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163.0604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[M+H-Leu]+ 293.148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276.1444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[M+H-H2O]+ 293.148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280.1393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[M+H-CH2]+ 293.148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294.1550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[M+H]+ 293.148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295.1582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878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119.0491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[M+H-NH3-HCOOH]+ 181.074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123.0440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[M+H-NH3-COCH2]+ 181.074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136.0756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[M+H-HCOOH]+ 181.074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137.0790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[29][M+1]+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147.0441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[M+H-NH3-H2O]+ 181.074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165.0547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[65][M]+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[M+H-NH3]+ 181.074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166.0581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182.0812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[M+H]+ 181.074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183.0841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184.0854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>
                          <a:effectLst/>
                        </a:rPr>
                        <a:t>[85][M+2]+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204.0633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</a:t>
                      </a:r>
                      <a:r>
                        <a:rPr lang="da-DK" sz="700" b="1" u="none" strike="noStrike" dirty="0" err="1">
                          <a:effectLst/>
                        </a:rPr>
                        <a:t>M+Na</a:t>
                      </a:r>
                      <a:r>
                        <a:rPr lang="da-DK" sz="700" b="1" u="none" strike="noStrike" dirty="0">
                          <a:effectLst/>
                        </a:rPr>
                        <a:t>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879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363.1554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>
                          <a:effectLst/>
                        </a:rPr>
                        <a:t>1.40</a:t>
                      </a:r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[2M+H]+ 181.074 [4M+2H]2+ 181.074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120.0515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122.0792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881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123.0552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322.0772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348.0708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[M+H-COCH2]+ 389.074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428.0367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1.34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[M+K]+ 389.074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124.0448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126.0298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</a:t>
                      </a:r>
                      <a:r>
                        <a:rPr lang="da-DK" sz="700" u="none" strike="noStrike" dirty="0" err="1">
                          <a:effectLst/>
                        </a:rPr>
                        <a:t>gluc</a:t>
                      </a:r>
                      <a:r>
                        <a:rPr lang="da-DK" sz="700" u="none" strike="noStrike" dirty="0">
                          <a:effectLst/>
                        </a:rPr>
                        <a:t>-(H2O)2]+ 337.065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152.0097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[M+H-NH3]+ 168.029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169.0357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884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170.0390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[73][M+1]+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171.0402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[73][M+2]+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185.0308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1.42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338.0683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>
                          <a:effectLst/>
                        </a:rPr>
                        <a:t>1.40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>
                          <a:effectLst/>
                        </a:rPr>
                        <a:t>[M+H]+ 337.065</a:t>
                      </a:r>
                      <a:endParaRPr lang="da-DK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4" name="white overlay"/>
          <p:cNvSpPr/>
          <p:nvPr/>
        </p:nvSpPr>
        <p:spPr bwMode="auto">
          <a:xfrm>
            <a:off x="3078000" y="843558"/>
            <a:ext cx="4283800" cy="4104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Z:\JPZS - Jan Stanstrup\_Presentation\2016-09_NugoWeek\te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r="26249" b="54491"/>
          <a:stretch/>
        </p:blipFill>
        <p:spPr bwMode="auto">
          <a:xfrm>
            <a:off x="2650898" y="3200719"/>
            <a:ext cx="2857205" cy="18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JPZS - Jan Stanstrup\_Presentation\2016-09_NugoWeek\te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2"/>
          <a:stretch/>
        </p:blipFill>
        <p:spPr bwMode="auto">
          <a:xfrm>
            <a:off x="971600" y="915566"/>
            <a:ext cx="6151120" cy="21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Finding</a:t>
            </a:r>
            <a:r>
              <a:rPr lang="da-DK" kern="0" dirty="0" smtClean="0"/>
              <a:t> the </a:t>
            </a:r>
            <a:r>
              <a:rPr lang="da-DK" kern="0" dirty="0" err="1" smtClean="0"/>
              <a:t>molecular</a:t>
            </a:r>
            <a:r>
              <a:rPr lang="da-DK" kern="0" dirty="0" smtClean="0"/>
              <a:t> ion:</a:t>
            </a:r>
          </a:p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Adducts</a:t>
            </a:r>
            <a:r>
              <a:rPr lang="da-DK" kern="0" dirty="0" smtClean="0"/>
              <a:t> and fragments with CAMERA</a:t>
            </a:r>
            <a:endParaRPr lang="da-DK" kern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87824" y="318510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9632" y="108420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111" y="105958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50898" y="3147814"/>
            <a:ext cx="2857205" cy="1981511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Z:\JPZS - Jan Stanstrup\_Presentation\2016-09_NugoWeek\te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r="26249" b="54491"/>
          <a:stretch/>
        </p:blipFill>
        <p:spPr bwMode="auto">
          <a:xfrm>
            <a:off x="2650898" y="3200719"/>
            <a:ext cx="2857205" cy="18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JPZS - Jan Stanstrup\_Presentation\2016-09_NugoWeek\te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2"/>
          <a:stretch/>
        </p:blipFill>
        <p:spPr bwMode="auto">
          <a:xfrm>
            <a:off x="971600" y="915566"/>
            <a:ext cx="6151120" cy="21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Finding</a:t>
            </a:r>
            <a:r>
              <a:rPr lang="da-DK" kern="0" dirty="0" smtClean="0"/>
              <a:t> the </a:t>
            </a:r>
            <a:r>
              <a:rPr lang="da-DK" kern="0" dirty="0" err="1" smtClean="0"/>
              <a:t>molecular</a:t>
            </a:r>
            <a:r>
              <a:rPr lang="da-DK" kern="0" dirty="0" smtClean="0"/>
              <a:t> ion:</a:t>
            </a:r>
          </a:p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Adducts</a:t>
            </a:r>
            <a:r>
              <a:rPr lang="da-DK" kern="0" dirty="0" smtClean="0"/>
              <a:t> and fragments with CAMERA</a:t>
            </a:r>
            <a:endParaRPr lang="da-DK" kern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87824" y="3185109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9632" y="108420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111" y="1059582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9592" y="987574"/>
            <a:ext cx="6408712" cy="209231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Finding</a:t>
            </a:r>
            <a:r>
              <a:rPr lang="da-DK" kern="0" dirty="0" smtClean="0"/>
              <a:t> the </a:t>
            </a:r>
            <a:r>
              <a:rPr lang="da-DK" kern="0" dirty="0" err="1" smtClean="0"/>
              <a:t>molecular</a:t>
            </a:r>
            <a:r>
              <a:rPr lang="da-DK" kern="0" dirty="0" smtClean="0"/>
              <a:t> ion:</a:t>
            </a:r>
          </a:p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Adducts</a:t>
            </a:r>
            <a:r>
              <a:rPr lang="da-DK" kern="0" dirty="0" smtClean="0"/>
              <a:t> and fragments with CAMERA</a:t>
            </a:r>
            <a:endParaRPr lang="da-DK" kern="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880737"/>
              </p:ext>
            </p:extLst>
          </p:nvPr>
        </p:nvGraphicFramePr>
        <p:xfrm>
          <a:off x="1763688" y="915566"/>
          <a:ext cx="5332517" cy="382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3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9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mz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rt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isotopes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 err="1">
                          <a:effectLst/>
                        </a:rPr>
                        <a:t>adduct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pcgroup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117.0545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144.1019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163.0604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[M+H-Leu]+ 293.148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276.1444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[M+H-H2O]+ 293.148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280.1393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[M+H-CH2]+ 293.148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294.1550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295.1582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119.0491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[M+H-NH3-HCOOH]+ 181.074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123.0440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[M+H-NH3-COCH2]+ 181.074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136.0756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[M+H-HCOOH]+ 181.074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137.0790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147.0441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[M+H-NH3-H2O]+ 181.074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165.0547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166.0581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182.0812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183.0841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184.0854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[85][M+2]+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204.0633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</a:t>
                      </a:r>
                      <a:r>
                        <a:rPr lang="da-DK" sz="700" b="1" u="none" strike="noStrike" dirty="0" err="1">
                          <a:effectLst/>
                        </a:rPr>
                        <a:t>M+Na</a:t>
                      </a:r>
                      <a:r>
                        <a:rPr lang="da-DK" sz="700" b="1" u="none" strike="noStrike" dirty="0">
                          <a:effectLst/>
                        </a:rPr>
                        <a:t>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363.1554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[2M+H]+ 181.074 [4M+2H]2+ 181.074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120.0515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122.0792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123.0552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322.0772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348.0708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[M+H-COCH2]+ 389.074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428.0367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[M+K]+ 389.074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124.0448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126.0298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</a:t>
                      </a:r>
                      <a:r>
                        <a:rPr lang="da-DK" sz="700" u="none" strike="noStrike" dirty="0" err="1">
                          <a:effectLst/>
                        </a:rPr>
                        <a:t>gluc</a:t>
                      </a:r>
                      <a:r>
                        <a:rPr lang="da-DK" sz="700" u="none" strike="noStrike" dirty="0">
                          <a:effectLst/>
                        </a:rPr>
                        <a:t>-(H2O)2]+ 337.065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152.0097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[M+H-NH3]+ 168.029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169.0357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170.0390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[73][M+1]+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171.0402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[73][M+2]+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185.0308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338.0683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4" name="white overlay"/>
          <p:cNvSpPr/>
          <p:nvPr/>
        </p:nvSpPr>
        <p:spPr bwMode="auto">
          <a:xfrm>
            <a:off x="3078000" y="843558"/>
            <a:ext cx="4283800" cy="4104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Finding</a:t>
            </a:r>
            <a:r>
              <a:rPr lang="da-DK" kern="0" dirty="0" smtClean="0"/>
              <a:t> the </a:t>
            </a:r>
            <a:r>
              <a:rPr lang="da-DK" kern="0" dirty="0" err="1" smtClean="0"/>
              <a:t>molecular</a:t>
            </a:r>
            <a:r>
              <a:rPr lang="da-DK" kern="0" dirty="0" smtClean="0"/>
              <a:t> ion:</a:t>
            </a:r>
          </a:p>
          <a:p>
            <a:pPr marL="360000">
              <a:tabLst>
                <a:tab pos="1797050" algn="l"/>
              </a:tabLst>
            </a:pPr>
            <a:r>
              <a:rPr lang="da-DK" kern="0" dirty="0" err="1" smtClean="0"/>
              <a:t>Adducts</a:t>
            </a:r>
            <a:r>
              <a:rPr lang="da-DK" kern="0" dirty="0" smtClean="0"/>
              <a:t> and fragments with CAMERA</a:t>
            </a:r>
            <a:endParaRPr lang="da-DK" kern="0" dirty="0"/>
          </a:p>
        </p:txBody>
      </p:sp>
      <p:sp>
        <p:nvSpPr>
          <p:cNvPr id="7" name="Rectangle 6"/>
          <p:cNvSpPr/>
          <p:nvPr/>
        </p:nvSpPr>
        <p:spPr>
          <a:xfrm>
            <a:off x="-6709" y="4731990"/>
            <a:ext cx="6810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 smtClean="0"/>
              <a:t>Fragment lists @ </a:t>
            </a:r>
            <a:r>
              <a:rPr lang="da-DK" sz="1200" dirty="0" smtClean="0">
                <a:hlinkClick r:id="rId3"/>
              </a:rPr>
              <a:t>https://github.com/stanstrup/chemhelper/tree/master/inst/extdata</a:t>
            </a:r>
            <a:endParaRPr lang="da-DK" sz="1200" dirty="0" smtClean="0"/>
          </a:p>
          <a:p>
            <a:r>
              <a:rPr lang="da-DK" sz="1200" dirty="0" smtClean="0"/>
              <a:t>mzmine2xcmsSet @ </a:t>
            </a:r>
            <a:r>
              <a:rPr lang="da-DK" sz="1200" dirty="0" smtClean="0">
                <a:hlinkClick r:id="rId4"/>
              </a:rPr>
              <a:t>https://github.com/stanstrup/chemhelper</a:t>
            </a:r>
            <a:endParaRPr lang="da-DK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35887"/>
              </p:ext>
            </p:extLst>
          </p:nvPr>
        </p:nvGraphicFramePr>
        <p:xfrm>
          <a:off x="1763688" y="915566"/>
          <a:ext cx="5332517" cy="382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2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3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99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mz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rt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isotopes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 err="1">
                          <a:effectLst/>
                        </a:rPr>
                        <a:t>adduct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 err="1">
                          <a:effectLst/>
                        </a:rPr>
                        <a:t>pcgroup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117.0545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144.1019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163.0604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[M+H-Leu]+ 293.148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276.1444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[M+H-H2O]+ 293.148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280.1393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[M+H-CH2]+ 293.148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294.1550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[M+H]+ 293.148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295.1582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878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119.0491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[M+H-NH3-HCOOH]+ 181.074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123.0440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[M+H-NH3-COCH2]+ 181.074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136.0756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[M+H-HCOOH]+ 181.074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137.0790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[29][M+1]+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147.0441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[M+H-NH3-H2O]+ 181.074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165.0547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[M+H-NH3]+ 181.074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166.0581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[65][M+1]+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182.0812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[M+H]+ 181.074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183.0841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[85][M+1]+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184.0854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[85][M+2]+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204.0633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</a:t>
                      </a:r>
                      <a:r>
                        <a:rPr lang="da-DK" sz="700" b="1" u="none" strike="noStrike" dirty="0" err="1">
                          <a:effectLst/>
                        </a:rPr>
                        <a:t>M+Na</a:t>
                      </a:r>
                      <a:r>
                        <a:rPr lang="da-DK" sz="700" b="1" u="none" strike="noStrike" dirty="0">
                          <a:effectLst/>
                        </a:rPr>
                        <a:t>]+ 181.074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363.1554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1.40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u="none" strike="noStrike" dirty="0">
                          <a:effectLst/>
                        </a:rPr>
                        <a:t>[2M+H]+ 181.074 [4M+2H]2+ 181.074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1" u="none" strike="noStrike" dirty="0">
                          <a:effectLst/>
                        </a:rPr>
                        <a:t>879</a:t>
                      </a:r>
                      <a:endParaRPr lang="da-DK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120.0515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122.0792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881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123.0552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322.0772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348.0708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[M+H-COCH2]+ 389.074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428.0367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1.34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[M+K]+ 389.074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124.0448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126.0298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</a:t>
                      </a:r>
                      <a:r>
                        <a:rPr lang="da-DK" sz="700" u="none" strike="noStrike" dirty="0" err="1">
                          <a:effectLst/>
                        </a:rPr>
                        <a:t>gluc</a:t>
                      </a:r>
                      <a:r>
                        <a:rPr lang="da-DK" sz="700" u="none" strike="noStrike" dirty="0">
                          <a:effectLst/>
                        </a:rPr>
                        <a:t>-(H2O)2]+ 337.065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152.0097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[M+H-NH3]+ 168.029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169.0357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[M+H]+ 168.029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170.0390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[73][M+1]+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171.0402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[73][M+2]+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185.0308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1.42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338.0683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1.40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u="none" strike="noStrike" dirty="0">
                          <a:effectLst/>
                        </a:rPr>
                        <a:t>[M+H]+ 337.065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u="none" strike="noStrike" dirty="0">
                          <a:effectLst/>
                        </a:rPr>
                        <a:t>884</a:t>
                      </a:r>
                      <a:endParaRPr lang="da-DK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7" marR="5837" marT="5837" marB="0" anchor="b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13" name="white overlay"/>
          <p:cNvSpPr/>
          <p:nvPr/>
        </p:nvSpPr>
        <p:spPr bwMode="auto">
          <a:xfrm>
            <a:off x="1259632" y="3185810"/>
            <a:ext cx="6048672" cy="162734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sp>
        <p:nvSpPr>
          <p:cNvPr id="14" name="white overlay"/>
          <p:cNvSpPr/>
          <p:nvPr/>
        </p:nvSpPr>
        <p:spPr bwMode="auto">
          <a:xfrm>
            <a:off x="1259632" y="1047152"/>
            <a:ext cx="6084000" cy="77400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7164288" y="1821152"/>
            <a:ext cx="360040" cy="132666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6985" y="2211710"/>
            <a:ext cx="164701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CAMERA </a:t>
            </a:r>
            <a:r>
              <a:rPr lang="da-DK" sz="1200" dirty="0" err="1"/>
              <a:t>says</a:t>
            </a:r>
            <a:r>
              <a:rPr lang="da-DK" sz="1200" dirty="0"/>
              <a:t> </a:t>
            </a:r>
            <a:r>
              <a:rPr lang="da-DK" sz="1200" dirty="0" err="1"/>
              <a:t>this</a:t>
            </a:r>
            <a:r>
              <a:rPr lang="da-DK" sz="1200" dirty="0"/>
              <a:t> </a:t>
            </a:r>
            <a:br>
              <a:rPr lang="da-DK" sz="1200" dirty="0"/>
            </a:br>
            <a:r>
              <a:rPr lang="da-DK" sz="1200" dirty="0"/>
              <a:t>is </a:t>
            </a:r>
            <a:r>
              <a:rPr lang="da-DK" sz="1200" i="1" dirty="0" err="1"/>
              <a:t>one</a:t>
            </a:r>
            <a:r>
              <a:rPr lang="da-DK" sz="1200" dirty="0"/>
              <a:t> </a:t>
            </a:r>
            <a:r>
              <a:rPr lang="da-DK" sz="1200" dirty="0" err="1"/>
              <a:t>compounds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4902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699742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plausible </a:t>
            </a:r>
            <a:r>
              <a:rPr lang="da-DK" dirty="0" err="1"/>
              <a:t>compound</a:t>
            </a:r>
            <a:r>
              <a:rPr lang="da-DK" dirty="0"/>
              <a:t> </a:t>
            </a:r>
            <a:r>
              <a:rPr lang="da-DK" dirty="0" err="1"/>
              <a:t>candidates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from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7984" y="771550"/>
            <a:ext cx="3960000" cy="1296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1300" b="1" kern="0" dirty="0"/>
              <a:t>Molecular formula</a:t>
            </a:r>
          </a:p>
          <a:p>
            <a:r>
              <a:rPr lang="en-US" sz="1100" kern="0" dirty="0"/>
              <a:t>From mass alone</a:t>
            </a:r>
          </a:p>
          <a:p>
            <a:r>
              <a:rPr lang="en-US" sz="1100" kern="0" dirty="0"/>
              <a:t>How to know if a molecular formula is possible (nitrogen rule &amp; DBE)</a:t>
            </a:r>
          </a:p>
          <a:p>
            <a:r>
              <a:rPr lang="en-US" sz="1100" kern="0" dirty="0"/>
              <a:t>Using isotopic pattern</a:t>
            </a:r>
          </a:p>
          <a:p>
            <a:r>
              <a:rPr lang="en-US" sz="1100" kern="0" dirty="0" smtClean="0"/>
              <a:t>Automatic </a:t>
            </a:r>
            <a:r>
              <a:rPr lang="en-US" sz="1100" kern="0" dirty="0"/>
              <a:t>decomposition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716016" y="798005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1300" b="1" kern="0" dirty="0"/>
              <a:t>Finding the pseudo-molecular ion</a:t>
            </a:r>
          </a:p>
          <a:p>
            <a:r>
              <a:rPr lang="en-US" sz="1100" kern="0" dirty="0"/>
              <a:t>Adducts</a:t>
            </a:r>
          </a:p>
          <a:p>
            <a:r>
              <a:rPr lang="en-US" sz="1100" i="1" kern="0" dirty="0"/>
              <a:t>In source</a:t>
            </a:r>
            <a:r>
              <a:rPr lang="en-US" sz="1100" kern="0" dirty="0"/>
              <a:t> fragmentation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285856" y="2307569"/>
            <a:ext cx="4572288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Plausible compound candidates from </a:t>
            </a:r>
            <a:r>
              <a:rPr lang="en-GB" sz="1300" b="1" kern="0" dirty="0" smtClean="0"/>
              <a:t>databases</a:t>
            </a:r>
            <a:endParaRPr lang="en-US" sz="1300" b="1" kern="0" dirty="0"/>
          </a:p>
          <a:p>
            <a:r>
              <a:rPr lang="en-US" sz="1100" kern="0" dirty="0"/>
              <a:t>Compound databases</a:t>
            </a:r>
          </a:p>
          <a:p>
            <a:r>
              <a:rPr lang="en-US" sz="1100" kern="0" dirty="0"/>
              <a:t>Spectral databases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67984" y="3267524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Fragmentation pattern</a:t>
            </a:r>
          </a:p>
          <a:p>
            <a:r>
              <a:rPr lang="en-US" sz="1100" kern="0" dirty="0"/>
              <a:t>The manual way</a:t>
            </a:r>
          </a:p>
          <a:p>
            <a:r>
              <a:rPr lang="en-US" sz="1100" kern="0" dirty="0"/>
              <a:t>Automated </a:t>
            </a:r>
            <a:r>
              <a:rPr lang="en-US" sz="1100" i="1" kern="0" dirty="0"/>
              <a:t>in </a:t>
            </a:r>
            <a:r>
              <a:rPr lang="en-US" sz="1100" i="1" kern="0" dirty="0" err="1"/>
              <a:t>silico</a:t>
            </a:r>
            <a:r>
              <a:rPr lang="en-US" sz="1100" kern="0" dirty="0"/>
              <a:t> tools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716016" y="3267980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Retention time</a:t>
            </a:r>
          </a:p>
          <a:p>
            <a:r>
              <a:rPr lang="en-US" sz="1100" kern="0" dirty="0"/>
              <a:t>Is it useful?</a:t>
            </a:r>
          </a:p>
          <a:p>
            <a:r>
              <a:rPr lang="en-US" sz="1100" kern="0" dirty="0"/>
              <a:t>How can we use it?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592000" y="4227934"/>
            <a:ext cx="3960000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  <a:buSzPct val="120000"/>
              <a:buFont typeface="Wingdings" charset="2"/>
              <a:buChar char="§"/>
              <a:defRPr sz="2000" b="0">
                <a:solidFill>
                  <a:srgbClr val="001965"/>
                </a:solidFill>
                <a:latin typeface="+mn-lt"/>
                <a:ea typeface="ＭＳ Ｐゴシック" charset="0"/>
                <a:cs typeface="+mn-cs"/>
              </a:defRPr>
            </a:lvl1pPr>
            <a:lvl2pPr marL="738188" indent="-269875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rgbClr val="001965"/>
              </a:buClr>
              <a:buSzPct val="120000"/>
              <a:buFont typeface="Wingdings" charset="2"/>
              <a:buChar char="§"/>
              <a:defRPr sz="1800">
                <a:solidFill>
                  <a:srgbClr val="001965"/>
                </a:solidFill>
                <a:latin typeface="+mn-lt"/>
                <a:ea typeface="ＭＳ Ｐゴシック" charset="0"/>
              </a:defRPr>
            </a:lvl2pPr>
            <a:lvl3pPr marL="1227138" indent="-27463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3pPr>
            <a:lvl4pPr marL="1708150" indent="-293688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4pPr>
            <a:lvl5pPr marL="21764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solidFill>
                  <a:srgbClr val="001965"/>
                </a:solidFill>
                <a:latin typeface="+mn-lt"/>
                <a:ea typeface="ＭＳ Ｐゴシック" charset="0"/>
              </a:defRPr>
            </a:lvl5pPr>
            <a:lvl6pPr marL="26336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6pPr>
            <a:lvl7pPr marL="30908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7pPr>
            <a:lvl8pPr marL="35480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8pPr>
            <a:lvl9pPr marL="4005263" indent="-303213" algn="l" defTabSz="981075" rtl="0" eaLnBrk="1" fontAlgn="base" hangingPunct="1"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SzPct val="120000"/>
              <a:buChar char="•"/>
              <a:defRPr>
                <a:solidFill>
                  <a:srgbClr val="001965"/>
                </a:solidFill>
                <a:latin typeface="+mn-lt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1300" b="1" kern="0" dirty="0"/>
              <a:t>How sure are you?</a:t>
            </a:r>
          </a:p>
          <a:p>
            <a:r>
              <a:rPr lang="en-US" sz="1100" kern="0" dirty="0"/>
              <a:t>MSI levels</a:t>
            </a:r>
          </a:p>
          <a:p>
            <a:r>
              <a:rPr lang="en-US" sz="1100" kern="0" dirty="0"/>
              <a:t>Are MSI levels all we need to know?</a:t>
            </a:r>
          </a:p>
        </p:txBody>
      </p:sp>
    </p:spTree>
    <p:extLst>
      <p:ext uri="{BB962C8B-B14F-4D97-AF65-F5344CB8AC3E}">
        <p14:creationId xmlns:p14="http://schemas.microsoft.com/office/powerpoint/2010/main" val="24694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574"/>
            <a:ext cx="752747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Compound databases</a:t>
            </a:r>
          </a:p>
          <a:p>
            <a:r>
              <a:rPr lang="en-US" sz="1400" dirty="0"/>
              <a:t>Global</a:t>
            </a:r>
          </a:p>
          <a:p>
            <a:pPr lvl="1"/>
            <a:r>
              <a:rPr lang="en-US" sz="1200" dirty="0"/>
              <a:t>Indiscriminant selection of compounds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Large (tens of millions)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Contains the structure of compounds. Little other info</a:t>
            </a:r>
          </a:p>
          <a:p>
            <a:r>
              <a:rPr lang="en-US" sz="1400" dirty="0">
                <a:sym typeface="Wingdings" panose="05000000000000000000" pitchFamily="2" charset="2"/>
              </a:rPr>
              <a:t>Focused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Biology specific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Compound class specific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Relatively small (tens of thousands)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Can contain additional contextual information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>
                <a:sym typeface="Wingdings" panose="05000000000000000000" pitchFamily="2" charset="2"/>
              </a:rPr>
              <a:t>Spectral databases</a:t>
            </a:r>
          </a:p>
          <a:p>
            <a:pPr marL="287338" lvl="1" indent="-287338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</a:pPr>
            <a:r>
              <a:rPr lang="en-US" sz="1400" dirty="0">
                <a:sym typeface="Wingdings" panose="05000000000000000000" pitchFamily="2" charset="2"/>
              </a:rPr>
              <a:t>Indiscriminant selection of compounds</a:t>
            </a:r>
          </a:p>
          <a:p>
            <a:pPr marL="287338" lvl="1" indent="-287338">
              <a:spcBef>
                <a:spcPct val="40000"/>
              </a:spcBef>
              <a:spcAft>
                <a:spcPct val="0"/>
              </a:spcAft>
              <a:buClr>
                <a:srgbClr val="009FDA"/>
              </a:buClr>
            </a:pPr>
            <a:r>
              <a:rPr lang="en-US" sz="1400" dirty="0">
                <a:sym typeface="Wingdings" panose="05000000000000000000" pitchFamily="2" charset="2"/>
              </a:rPr>
              <a:t>Relatively small (tens of thousands)</a:t>
            </a:r>
          </a:p>
          <a:p>
            <a:r>
              <a:rPr lang="en-US" sz="1400" dirty="0">
                <a:sym typeface="Wingdings" panose="05000000000000000000" pitchFamily="2" charset="2"/>
              </a:rPr>
              <a:t>Contains authentic spectra of compounds</a:t>
            </a:r>
            <a:endParaRPr lang="en-US" sz="14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Compound and spectral databases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86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5700"/>
            <a:ext cx="8515350" cy="3867023"/>
          </a:xfrm>
        </p:spPr>
        <p:txBody>
          <a:bodyPr>
            <a:noAutofit/>
          </a:bodyPr>
          <a:lstStyle/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HMDB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3"/>
              </a:rPr>
              <a:t>hmdb.ca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1300" dirty="0">
                <a:latin typeface="+mj-lt"/>
                <a:cs typeface="Calibri" panose="020F0502020204030204" pitchFamily="34" charset="0"/>
              </a:rPr>
              <a:t>My compound ID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4"/>
              </a:rPr>
              <a:t>www.mycompoundid.org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METLIN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5"/>
              </a:rPr>
              <a:t>metlin.scripps.edu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Lipidmaps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6"/>
              </a:rPr>
              <a:t>www.lipidmaps.org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latin typeface="+mj-lt"/>
                <a:cs typeface="Calibri" panose="020F0502020204030204" pitchFamily="34" charset="0"/>
              </a:rPr>
              <a:t>Phenol-explorer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7"/>
              </a:rPr>
              <a:t>phenol-explorer.eu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ChEBI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8"/>
              </a:rPr>
              <a:t>www.ebi.ac.uk/</a:t>
            </a:r>
            <a:r>
              <a:rPr lang="en-US" sz="1300" dirty="0" err="1">
                <a:latin typeface="+mj-lt"/>
                <a:cs typeface="Calibri" panose="020F0502020204030204" pitchFamily="34" charset="0"/>
                <a:hlinkClick r:id="rId8"/>
              </a:rPr>
              <a:t>chebi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8"/>
              </a:rPr>
              <a:t>/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en-US" sz="1300" dirty="0">
              <a:latin typeface="+mj-lt"/>
              <a:cs typeface="Calibri" panose="020F0502020204030204" pitchFamily="34" charset="0"/>
            </a:endParaRPr>
          </a:p>
          <a:p>
            <a:r>
              <a:rPr lang="en-US" sz="1300" dirty="0" err="1">
                <a:cs typeface="Calibri" panose="020F0502020204030204" pitchFamily="34" charset="0"/>
              </a:rPr>
              <a:t>Chemspider</a:t>
            </a:r>
            <a:r>
              <a:rPr lang="en-US" sz="1300" dirty="0">
                <a:cs typeface="Calibri" panose="020F0502020204030204" pitchFamily="34" charset="0"/>
              </a:rPr>
              <a:t> (</a:t>
            </a:r>
            <a:r>
              <a:rPr lang="en-US" sz="1300" dirty="0">
                <a:cs typeface="Calibri" panose="020F0502020204030204" pitchFamily="34" charset="0"/>
                <a:hlinkClick r:id="rId9"/>
              </a:rPr>
              <a:t>www.chemspider.com</a:t>
            </a:r>
            <a:r>
              <a:rPr lang="en-US" sz="1300" dirty="0">
                <a:cs typeface="Calibri" panose="020F0502020204030204" pitchFamily="34" charset="0"/>
              </a:rPr>
              <a:t>)</a:t>
            </a:r>
          </a:p>
          <a:p>
            <a:r>
              <a:rPr lang="en-US" sz="1300" dirty="0">
                <a:cs typeface="Calibri" panose="020F0502020204030204" pitchFamily="34" charset="0"/>
              </a:rPr>
              <a:t>PubChem (</a:t>
            </a:r>
            <a:r>
              <a:rPr lang="en-US" sz="1300" dirty="0">
                <a:cs typeface="Calibri" panose="020F0502020204030204" pitchFamily="34" charset="0"/>
                <a:hlinkClick r:id="rId10"/>
              </a:rPr>
              <a:t>pubchem.ncbi.nlm.nih.gov</a:t>
            </a:r>
            <a:r>
              <a:rPr lang="en-US" sz="1300" dirty="0">
                <a:cs typeface="Calibri" panose="020F0502020204030204" pitchFamily="34" charset="0"/>
              </a:rPr>
              <a:t>)</a:t>
            </a:r>
          </a:p>
          <a:p>
            <a:endParaRPr lang="en-US" sz="1300" dirty="0" smtClean="0">
              <a:latin typeface="+mj-lt"/>
              <a:cs typeface="Calibri" panose="020F0502020204030204" pitchFamily="34" charset="0"/>
            </a:endParaRPr>
          </a:p>
          <a:p>
            <a:r>
              <a:rPr lang="en-US" sz="1300" dirty="0" err="1" smtClean="0">
                <a:latin typeface="+mj-lt"/>
                <a:cs typeface="Calibri" panose="020F0502020204030204" pitchFamily="34" charset="0"/>
              </a:rPr>
              <a:t>MassBank</a:t>
            </a:r>
            <a:r>
              <a:rPr lang="en-US" sz="13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11"/>
              </a:rPr>
              <a:t>www.massbank.jp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en-US" sz="1300" dirty="0" err="1">
                <a:latin typeface="+mj-lt"/>
                <a:cs typeface="Calibri" panose="020F0502020204030204" pitchFamily="34" charset="0"/>
              </a:rPr>
              <a:t>mzCloud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300" dirty="0">
                <a:latin typeface="+mj-lt"/>
                <a:cs typeface="Calibri" panose="020F0502020204030204" pitchFamily="34" charset="0"/>
                <a:hlinkClick r:id="rId12"/>
              </a:rPr>
              <a:t>https://www.mzcloud.org</a:t>
            </a:r>
            <a:r>
              <a:rPr lang="en-US" sz="1300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en-US" sz="13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12" y="4725456"/>
            <a:ext cx="8279904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da-DK" sz="1100" b="1" dirty="0"/>
              <a:t>More in: </a:t>
            </a:r>
            <a:r>
              <a:rPr lang="da-DK" sz="1100" dirty="0"/>
              <a:t>Medina S et al. Trends in </a:t>
            </a:r>
            <a:r>
              <a:rPr lang="da-DK" sz="1100" dirty="0" err="1"/>
              <a:t>Analytical</a:t>
            </a:r>
            <a:r>
              <a:rPr lang="da-DK" sz="1100" dirty="0"/>
              <a:t> </a:t>
            </a:r>
            <a:r>
              <a:rPr lang="da-DK" sz="1100" dirty="0" err="1"/>
              <a:t>Chemistry</a:t>
            </a:r>
            <a:r>
              <a:rPr lang="da-DK" sz="1100" dirty="0"/>
              <a:t> The </a:t>
            </a:r>
            <a:r>
              <a:rPr lang="da-DK" sz="1100" dirty="0" err="1"/>
              <a:t>effects</a:t>
            </a:r>
            <a:r>
              <a:rPr lang="da-DK" sz="1100" dirty="0"/>
              <a:t> of the </a:t>
            </a:r>
            <a:r>
              <a:rPr lang="da-DK" sz="1100" dirty="0" err="1"/>
              <a:t>intake</a:t>
            </a:r>
            <a:r>
              <a:rPr lang="da-DK" sz="1100" dirty="0"/>
              <a:t> of plant </a:t>
            </a:r>
            <a:r>
              <a:rPr lang="da-DK" sz="1100" dirty="0" err="1"/>
              <a:t>foods</a:t>
            </a:r>
            <a:r>
              <a:rPr lang="da-DK" sz="1100" dirty="0"/>
              <a:t> on the human </a:t>
            </a:r>
            <a:r>
              <a:rPr lang="da-DK" sz="1100" dirty="0" err="1"/>
              <a:t>metabolome</a:t>
            </a:r>
            <a:r>
              <a:rPr lang="da-DK" sz="1100" dirty="0"/>
              <a:t>. Trends Anal </a:t>
            </a:r>
            <a:r>
              <a:rPr lang="da-DK" sz="1100" dirty="0" err="1"/>
              <a:t>Chem</a:t>
            </a:r>
            <a:r>
              <a:rPr lang="da-DK" sz="1100" dirty="0"/>
              <a:t>. 2013;52:88–99. http://dx.doi.org/10.1016/j.trac.2013.08.002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Compound and spectral databases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50967" r="36619" b="39270"/>
          <a:stretch/>
        </p:blipFill>
        <p:spPr bwMode="auto">
          <a:xfrm>
            <a:off x="7053577" y="3507854"/>
            <a:ext cx="779227" cy="6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0" t="39556" r="6987" b="52329"/>
          <a:stretch/>
        </p:blipFill>
        <p:spPr bwMode="auto">
          <a:xfrm>
            <a:off x="5312728" y="3291830"/>
            <a:ext cx="1390830" cy="5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3799" r="67827" b="89227"/>
          <a:stretch/>
        </p:blipFill>
        <p:spPr bwMode="auto">
          <a:xfrm>
            <a:off x="5188511" y="2571750"/>
            <a:ext cx="1359674" cy="4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9" t="14325" r="46038" b="79463"/>
          <a:stretch/>
        </p:blipFill>
        <p:spPr bwMode="auto">
          <a:xfrm>
            <a:off x="6911267" y="2787774"/>
            <a:ext cx="1765189" cy="3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6457" r="18721" b="81244"/>
          <a:stretch/>
        </p:blipFill>
        <p:spPr bwMode="auto">
          <a:xfrm>
            <a:off x="7554875" y="1275606"/>
            <a:ext cx="1049573" cy="7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mdb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76" y="696841"/>
            <a:ext cx="719876" cy="4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38415" r="61833" b="49778"/>
          <a:stretch/>
        </p:blipFill>
        <p:spPr bwMode="auto">
          <a:xfrm>
            <a:off x="6139908" y="939799"/>
            <a:ext cx="1240404" cy="74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53467" r="63942" b="37911"/>
          <a:stretch/>
        </p:blipFill>
        <p:spPr bwMode="auto">
          <a:xfrm>
            <a:off x="5285232" y="1995686"/>
            <a:ext cx="19510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Using the fragmentation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7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795886"/>
            <a:ext cx="8820472" cy="13476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en-US" sz="1200" b="1" dirty="0"/>
              <a:t>Ionization in the ESI source. Some </a:t>
            </a:r>
            <a:r>
              <a:rPr lang="en-US" sz="1200" b="1" i="1" dirty="0"/>
              <a:t>in-source</a:t>
            </a:r>
            <a:r>
              <a:rPr lang="en-US" sz="1200" b="1" dirty="0"/>
              <a:t> fragmentation takes place (not shown).</a:t>
            </a:r>
          </a:p>
          <a:p>
            <a:pPr marL="342900" indent="-342900">
              <a:buAutoNum type="arabicParenR"/>
            </a:pPr>
            <a:r>
              <a:rPr lang="en-US" sz="1200" b="1" dirty="0"/>
              <a:t>Only selection ion passes the quadrupole (red). </a:t>
            </a:r>
            <a:r>
              <a:rPr lang="en-US" sz="1200" b="1" i="1" dirty="0"/>
              <a:t>Careful: Isolation window is usually 1+ Da.</a:t>
            </a:r>
          </a:p>
          <a:p>
            <a:pPr lvl="1"/>
            <a:r>
              <a:rPr lang="da-DK" sz="1200" dirty="0" err="1"/>
              <a:t>MS</a:t>
            </a:r>
            <a:r>
              <a:rPr lang="da-DK" sz="1200" baseline="30000" dirty="0" err="1"/>
              <a:t>n</a:t>
            </a:r>
            <a:r>
              <a:rPr lang="da-DK" sz="1200" dirty="0" err="1"/>
              <a:t>-like</a:t>
            </a:r>
            <a:r>
              <a:rPr lang="da-DK" sz="1200" dirty="0"/>
              <a:t> </a:t>
            </a:r>
            <a:r>
              <a:rPr lang="da-DK" sz="1200" dirty="0" err="1"/>
              <a:t>spectra</a:t>
            </a:r>
            <a:r>
              <a:rPr lang="da-DK" sz="1200" dirty="0"/>
              <a:t> by </a:t>
            </a:r>
            <a:r>
              <a:rPr lang="da-DK" sz="1200" dirty="0" err="1"/>
              <a:t>fragmenting</a:t>
            </a:r>
            <a:r>
              <a:rPr lang="da-DK" sz="1200" dirty="0"/>
              <a:t> a </a:t>
            </a:r>
            <a:r>
              <a:rPr lang="da-DK" sz="1200" dirty="0" err="1"/>
              <a:t>known</a:t>
            </a:r>
            <a:r>
              <a:rPr lang="da-DK" sz="1200" dirty="0"/>
              <a:t> fragment </a:t>
            </a:r>
            <a:r>
              <a:rPr lang="da-DK" sz="1200" i="1" dirty="0"/>
              <a:t>(in-source</a:t>
            </a:r>
            <a:r>
              <a:rPr lang="da-DK" sz="1200" dirty="0"/>
              <a:t> fragmentation)</a:t>
            </a:r>
            <a:endParaRPr lang="en-US" sz="1200" b="1" i="1" dirty="0"/>
          </a:p>
          <a:p>
            <a:pPr marL="342900" indent="-342900">
              <a:buAutoNum type="arabicParenR"/>
            </a:pPr>
            <a:r>
              <a:rPr lang="en-US" sz="1200" b="1" dirty="0"/>
              <a:t>Fragmentation in the collision cell</a:t>
            </a:r>
          </a:p>
          <a:p>
            <a:pPr marL="342900" indent="-342900">
              <a:buAutoNum type="arabicParenR"/>
            </a:pPr>
            <a:r>
              <a:rPr lang="en-US" sz="1200" b="1" dirty="0"/>
              <a:t>TOF separates by </a:t>
            </a:r>
            <a:r>
              <a:rPr lang="en-US" sz="1200" b="1" i="1" dirty="0"/>
              <a:t>m/z</a:t>
            </a:r>
            <a:endParaRPr lang="en-US" sz="12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Additional info from fragmentation: MS</a:t>
            </a:r>
            <a:r>
              <a:rPr lang="en-US" kern="0" baseline="30000" dirty="0"/>
              <a:t>2</a:t>
            </a:r>
            <a:r>
              <a:rPr lang="en-US" kern="0" dirty="0"/>
              <a:t> (Q-TOF)</a:t>
            </a:r>
          </a:p>
          <a:p>
            <a:pPr marL="360000">
              <a:tabLst>
                <a:tab pos="1797050" algn="l"/>
              </a:tabLst>
            </a:pPr>
            <a:endParaRPr lang="en-US" kern="0" baseline="30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15566"/>
            <a:ext cx="8060070" cy="28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22" t="8050" r="3257" b="11458"/>
          <a:stretch/>
        </p:blipFill>
        <p:spPr>
          <a:xfrm>
            <a:off x="611560" y="1059582"/>
            <a:ext cx="7305126" cy="40562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855244" y="3711332"/>
            <a:ext cx="618738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0525" y="3395904"/>
            <a:ext cx="4895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2255459"/>
            <a:ext cx="5472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859882" y="2539990"/>
            <a:ext cx="1614098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19764" y="2404361"/>
            <a:ext cx="1540119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19272" y="2139702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" t="18005" r="51067" b="2348"/>
          <a:stretch/>
        </p:blipFill>
        <p:spPr>
          <a:xfrm>
            <a:off x="3564795" y="937273"/>
            <a:ext cx="4247565" cy="420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4702373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Keller BO, Sui J, Young AB, </a:t>
            </a:r>
            <a:r>
              <a:rPr lang="en-US" sz="1200" dirty="0" err="1"/>
              <a:t>Whittal</a:t>
            </a:r>
            <a:r>
              <a:rPr lang="en-US" sz="1200" dirty="0"/>
              <a:t> RM. Anal </a:t>
            </a:r>
            <a:r>
              <a:rPr lang="en-US" sz="1200" dirty="0" err="1"/>
              <a:t>Chim</a:t>
            </a:r>
            <a:r>
              <a:rPr lang="en-US" sz="1200" dirty="0"/>
              <a:t> </a:t>
            </a:r>
            <a:r>
              <a:rPr lang="en-US" sz="1200" dirty="0" err="1"/>
              <a:t>Acta</a:t>
            </a:r>
            <a:r>
              <a:rPr lang="en-US" sz="1200" dirty="0"/>
              <a:t>. 2008;627(1):71–81.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2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645" t="15448" r="32646" b="7055"/>
          <a:stretch/>
        </p:blipFill>
        <p:spPr>
          <a:xfrm>
            <a:off x="3563888" y="987574"/>
            <a:ext cx="2864537" cy="4155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4520252"/>
            <a:ext cx="302433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200" dirty="0" err="1"/>
              <a:t>Pretsch</a:t>
            </a:r>
            <a:r>
              <a:rPr lang="en-US" sz="1200" dirty="0"/>
              <a:t>, </a:t>
            </a:r>
            <a:r>
              <a:rPr lang="en-US" sz="1200" dirty="0" err="1"/>
              <a:t>Buļhlmann</a:t>
            </a:r>
            <a:r>
              <a:rPr lang="en-US" sz="1200" dirty="0"/>
              <a:t> &amp; </a:t>
            </a:r>
            <a:r>
              <a:rPr lang="en-US" sz="1200" dirty="0" err="1"/>
              <a:t>Badertscher</a:t>
            </a:r>
            <a:r>
              <a:rPr lang="en-US" sz="1200" dirty="0"/>
              <a:t>. Structure Determination of Organic Compounds: Tables of Spectral Data.</a:t>
            </a:r>
          </a:p>
        </p:txBody>
      </p:sp>
    </p:spTree>
    <p:extLst>
      <p:ext uri="{BB962C8B-B14F-4D97-AF65-F5344CB8AC3E}">
        <p14:creationId xmlns:p14="http://schemas.microsoft.com/office/powerpoint/2010/main" val="3927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22" t="8050" r="3257" b="11415"/>
          <a:stretch/>
        </p:blipFill>
        <p:spPr>
          <a:xfrm>
            <a:off x="611560" y="1059582"/>
            <a:ext cx="7304377" cy="40579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854604" y="3598156"/>
            <a:ext cx="61867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0754" y="3291830"/>
            <a:ext cx="4895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9640" y="2139702"/>
            <a:ext cx="5472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859344" y="2426933"/>
            <a:ext cx="1613933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19384" y="2291318"/>
            <a:ext cx="1539961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0625" y="2026687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62912" y="1305339"/>
            <a:ext cx="91595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934090" y="3727217"/>
            <a:ext cx="577207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34090" y="3727217"/>
            <a:ext cx="4863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-NH</a:t>
            </a:r>
            <a:r>
              <a:rPr lang="da-DK" sz="1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400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511297" y="1776057"/>
            <a:ext cx="396198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29484" y="1385520"/>
            <a:ext cx="702756" cy="68217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da-DK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DBE = 6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2957" y="1315438"/>
            <a:ext cx="128503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Methionine!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79712" y="2911728"/>
            <a:ext cx="1539961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0953" y="2647097"/>
            <a:ext cx="75751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da-DK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-HCOOH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29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good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37447"/>
              </p:ext>
            </p:extLst>
          </p:nvPr>
        </p:nvGraphicFramePr>
        <p:xfrm>
          <a:off x="3662219" y="2520749"/>
          <a:ext cx="1664514" cy="79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" name="CS ChemDraw Drawing" r:id="rId4" imgW="3352465" imgH="1592082" progId="ChemDraw.Document.6.0">
                  <p:embed/>
                </p:oleObj>
              </mc:Choice>
              <mc:Fallback>
                <p:oleObj name="CS ChemDraw Drawing" r:id="rId4" imgW="3352465" imgH="1592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2219" y="2520749"/>
                        <a:ext cx="1664514" cy="79047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2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48786"/>
              </p:ext>
            </p:extLst>
          </p:nvPr>
        </p:nvGraphicFramePr>
        <p:xfrm>
          <a:off x="1475656" y="3262188"/>
          <a:ext cx="1664514" cy="7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" name="CS ChemDraw Drawing" r:id="rId6" imgW="3352465" imgH="1544998" progId="ChemDraw.Document.6.0">
                  <p:embed/>
                </p:oleObj>
              </mc:Choice>
              <mc:Fallback>
                <p:oleObj name="CS ChemDraw Drawing" r:id="rId6" imgW="3352465" imgH="15449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262188"/>
                        <a:ext cx="1664514" cy="76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03440"/>
              </p:ext>
            </p:extLst>
          </p:nvPr>
        </p:nvGraphicFramePr>
        <p:xfrm>
          <a:off x="1475656" y="4412095"/>
          <a:ext cx="1664514" cy="75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" name="CS ChemDraw Drawing" r:id="rId8" imgW="3352465" imgH="1514475" progId="ChemDraw.Document.6.0">
                  <p:embed/>
                </p:oleObj>
              </mc:Choice>
              <mc:Fallback>
                <p:oleObj name="CS ChemDraw Drawing" r:id="rId8" imgW="3352465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4412095"/>
                        <a:ext cx="1664514" cy="75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9128"/>
              </p:ext>
            </p:extLst>
          </p:nvPr>
        </p:nvGraphicFramePr>
        <p:xfrm>
          <a:off x="5848782" y="3238005"/>
          <a:ext cx="1336899" cy="79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3" name="CS ChemDraw Drawing" r:id="rId10" imgW="2692623" imgH="1593706" progId="ChemDraw.Document.6.0">
                  <p:embed/>
                </p:oleObj>
              </mc:Choice>
              <mc:Fallback>
                <p:oleObj name="CS ChemDraw Drawing" r:id="rId10" imgW="2692623" imgH="15937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48782" y="3238005"/>
                        <a:ext cx="1336899" cy="79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76738"/>
              </p:ext>
            </p:extLst>
          </p:nvPr>
        </p:nvGraphicFramePr>
        <p:xfrm>
          <a:off x="5848782" y="4412095"/>
          <a:ext cx="1336899" cy="75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4" name="CS ChemDraw Drawing" r:id="rId12" imgW="2692623" imgH="1514475" progId="ChemDraw.Document.6.0">
                  <p:embed/>
                </p:oleObj>
              </mc:Choice>
              <mc:Fallback>
                <p:oleObj name="CS ChemDraw Drawing" r:id="rId12" imgW="2692623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8782" y="4412095"/>
                        <a:ext cx="1336899" cy="75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2689083" y="2879382"/>
            <a:ext cx="853845" cy="438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67269" y="2879382"/>
            <a:ext cx="853845" cy="438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99792" y="2858798"/>
            <a:ext cx="582381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</a:t>
            </a:r>
            <a:r>
              <a:rPr lang="da-DK" sz="1200" baseline="-25000" dirty="0"/>
              <a:t>2</a:t>
            </a:r>
            <a:r>
              <a:rPr lang="da-DK" sz="1200" dirty="0"/>
              <a:t>O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12487" y="2826285"/>
            <a:ext cx="677716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-CH</a:t>
            </a:r>
            <a:r>
              <a:rPr lang="da-DK" sz="1200" baseline="-25000" dirty="0"/>
              <a:t>4</a:t>
            </a:r>
            <a:r>
              <a:rPr lang="da-DK" sz="1200" dirty="0"/>
              <a:t>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14284" y="4051438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38885" y="4096773"/>
            <a:ext cx="50544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-CO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338291" y="4051438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62892" y="4096773"/>
            <a:ext cx="87340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-HCOOH</a:t>
            </a:r>
            <a:endParaRPr lang="en-US" sz="12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40296"/>
              </p:ext>
            </p:extLst>
          </p:nvPr>
        </p:nvGraphicFramePr>
        <p:xfrm>
          <a:off x="4083627" y="3752163"/>
          <a:ext cx="821697" cy="70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5" name="CS ChemDraw Drawing" r:id="rId14" imgW="1654964" imgH="1413813" progId="ChemDraw.Document.6.0">
                  <p:embed/>
                </p:oleObj>
              </mc:Choice>
              <mc:Fallback>
                <p:oleObj name="CS ChemDraw Drawing" r:id="rId14" imgW="1654964" imgH="14138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83627" y="3752163"/>
                        <a:ext cx="821697" cy="70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>
            <a:off x="4409603" y="3353514"/>
            <a:ext cx="0" cy="36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873464" y="3591071"/>
            <a:ext cx="874661" cy="331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225665" y="3591071"/>
            <a:ext cx="874661" cy="331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225665" y="4474948"/>
            <a:ext cx="757088" cy="313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991038" y="4474948"/>
            <a:ext cx="757088" cy="313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12622"/>
              </p:ext>
            </p:extLst>
          </p:nvPr>
        </p:nvGraphicFramePr>
        <p:xfrm>
          <a:off x="3894817" y="1251085"/>
          <a:ext cx="1029574" cy="73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" name="CS ChemDraw Drawing" r:id="rId16" imgW="2073645" imgH="1486874" progId="ChemDraw.Document.6.0">
                  <p:embed/>
                </p:oleObj>
              </mc:Choice>
              <mc:Fallback>
                <p:oleObj name="CS ChemDraw Drawing" r:id="rId16" imgW="2073645" imgH="1486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94817" y="1251085"/>
                        <a:ext cx="1029574" cy="73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4336848" y="2062886"/>
            <a:ext cx="0" cy="355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83351" y="2143872"/>
            <a:ext cx="1280836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</a:t>
            </a:r>
            <a:r>
              <a:rPr lang="da-DK" sz="1200" dirty="0" err="1"/>
              <a:t>phenylacetyl</a:t>
            </a:r>
            <a:endParaRPr lang="en-US" sz="12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34409"/>
              </p:ext>
            </p:extLst>
          </p:nvPr>
        </p:nvGraphicFramePr>
        <p:xfrm>
          <a:off x="1817438" y="888736"/>
          <a:ext cx="946422" cy="72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" name="CS ChemDraw Drawing" r:id="rId18" imgW="1906172" imgH="1459598" progId="ChemDraw.Document.6.0">
                  <p:embed/>
                </p:oleObj>
              </mc:Choice>
              <mc:Fallback>
                <p:oleObj name="CS ChemDraw Drawing" r:id="rId18" imgW="1906172" imgH="1459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17438" y="888736"/>
                        <a:ext cx="946422" cy="724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61515"/>
              </p:ext>
            </p:extLst>
          </p:nvPr>
        </p:nvGraphicFramePr>
        <p:xfrm>
          <a:off x="1817438" y="2008756"/>
          <a:ext cx="946422" cy="44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8" name="CS ChemDraw Drawing" r:id="rId20" imgW="1906172" imgH="903360" progId="ChemDraw.Document.6.0">
                  <p:embed/>
                </p:oleObj>
              </mc:Choice>
              <mc:Fallback>
                <p:oleObj name="CS ChemDraw Drawing" r:id="rId20" imgW="1906172" imgH="903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17438" y="2008756"/>
                        <a:ext cx="946422" cy="44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 flipH="1" flipV="1">
            <a:off x="2797652" y="1251084"/>
            <a:ext cx="948871" cy="285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797652" y="1709273"/>
            <a:ext cx="959637" cy="353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20260" y="1367103"/>
            <a:ext cx="575691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-NH</a:t>
            </a:r>
            <a:r>
              <a:rPr lang="da-DK" sz="1200" baseline="-25000" dirty="0"/>
              <a:t>3</a:t>
            </a:r>
            <a:endParaRPr lang="en-US" sz="12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036757" y="1942222"/>
            <a:ext cx="873404" cy="289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-HCOOH</a:t>
            </a:r>
            <a:endParaRPr lang="en-US" sz="1200" dirty="0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86947"/>
              </p:ext>
            </p:extLst>
          </p:nvPr>
        </p:nvGraphicFramePr>
        <p:xfrm>
          <a:off x="5597957" y="1273661"/>
          <a:ext cx="844951" cy="66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9" name="CS ChemDraw Drawing" r:id="rId22" imgW="1698841" imgH="1337830" progId="ChemDraw.Document.6.0">
                  <p:embed/>
                </p:oleObj>
              </mc:Choice>
              <mc:Fallback>
                <p:oleObj name="CS ChemDraw Drawing" r:id="rId22" imgW="1698841" imgH="1337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97957" y="1273661"/>
                        <a:ext cx="844951" cy="665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ross 56"/>
          <p:cNvSpPr/>
          <p:nvPr/>
        </p:nvSpPr>
        <p:spPr>
          <a:xfrm>
            <a:off x="5360613" y="1431254"/>
            <a:ext cx="164000" cy="164000"/>
          </a:xfrm>
          <a:prstGeom prst="plus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04048" y="964826"/>
            <a:ext cx="446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latin typeface="+mj-lt"/>
              </a:rPr>
              <a:t>(</a:t>
            </a:r>
            <a:endParaRPr lang="en-US" sz="66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162" y="964826"/>
            <a:ext cx="446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latin typeface="+mj-lt"/>
              </a:rPr>
              <a:t>)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9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  <p:bldP spid="49" grpId="0"/>
      <p:bldP spid="54" grpId="0"/>
      <p:bldP spid="55" grpId="0"/>
      <p:bldP spid="57" grpId="0" animBg="1"/>
      <p:bldP spid="58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bad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308" y="915566"/>
            <a:ext cx="1209434" cy="148957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05696" y="915566"/>
            <a:ext cx="1172736" cy="133893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9443" y="3466424"/>
            <a:ext cx="1419599" cy="123619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333930" y="3557411"/>
            <a:ext cx="1124581" cy="93664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215311" y="3466424"/>
            <a:ext cx="1389346" cy="114507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6291503" y="3557411"/>
            <a:ext cx="1001776" cy="11034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30984" y="1597802"/>
            <a:ext cx="6986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3347864" y="1275606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-NH</a:t>
            </a:r>
            <a:r>
              <a:rPr lang="da-DK" sz="1400" baseline="-25000" dirty="0"/>
              <a:t>3</a:t>
            </a:r>
            <a:endParaRPr lang="en-US" sz="1400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09369" y="2306824"/>
            <a:ext cx="2796327" cy="1047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13041" y="4097615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49599" y="4091797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08297" y="4100333"/>
            <a:ext cx="4925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6512" y="4887039"/>
            <a:ext cx="35164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rgbClr val="000000"/>
                </a:solidFill>
                <a:latin typeface="Helvetica" pitchFamily="2" charset="0"/>
              </a:rPr>
              <a:t>J. Phys. Chem. A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, </a:t>
            </a:r>
            <a:r>
              <a:rPr lang="en-US" sz="1200" b="1" dirty="0">
                <a:solidFill>
                  <a:srgbClr val="000000"/>
                </a:solidFill>
                <a:latin typeface="Helvetica" pitchFamily="2" charset="0"/>
              </a:rPr>
              <a:t>2004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Helvetica" pitchFamily="2" charset="0"/>
              </a:rPr>
              <a:t>108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 (17), pp 3844–3853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8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</a:pPr>
            <a:r>
              <a:rPr lang="en-US" sz="2400" noProof="0" dirty="0">
                <a:solidFill>
                  <a:schemeClr val="tx1"/>
                </a:solidFill>
              </a:rPr>
              <a:t>Why is identification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371950"/>
            <a:ext cx="5616624" cy="781247"/>
          </a:xfrm>
        </p:spPr>
        <p:txBody>
          <a:bodyPr>
            <a:noAutofit/>
          </a:bodyPr>
          <a:lstStyle/>
          <a:p>
            <a:r>
              <a:rPr lang="en-US" sz="1200" dirty="0" smtClean="0"/>
              <a:t>Database </a:t>
            </a:r>
            <a:r>
              <a:rPr lang="en-US" sz="1200" dirty="0"/>
              <a:t>hits are not enough!</a:t>
            </a:r>
            <a:endParaRPr lang="en-US" sz="1200" noProof="0" dirty="0"/>
          </a:p>
          <a:p>
            <a:r>
              <a:rPr lang="en-US" sz="1200" noProof="0" dirty="0"/>
              <a:t>Most time-consuming part of the whole </a:t>
            </a:r>
            <a:r>
              <a:rPr lang="en-US" sz="1200" noProof="0" dirty="0" smtClean="0"/>
              <a:t>pipeline</a:t>
            </a:r>
          </a:p>
          <a:p>
            <a:r>
              <a:rPr lang="en-US" sz="1200" dirty="0"/>
              <a:t>No ID </a:t>
            </a:r>
            <a:r>
              <a:rPr lang="en-US" sz="1200" dirty="0">
                <a:sym typeface="Wingdings" panose="05000000000000000000" pitchFamily="2" charset="2"/>
              </a:rPr>
              <a:t> no b</a:t>
            </a:r>
            <a:r>
              <a:rPr lang="en-US" sz="1200" dirty="0"/>
              <a:t>iological </a:t>
            </a:r>
            <a:r>
              <a:rPr lang="en-US" sz="1200" dirty="0" smtClean="0"/>
              <a:t>context</a:t>
            </a:r>
            <a:endParaRPr lang="en-US" sz="1200" noProof="0" dirty="0"/>
          </a:p>
          <a:p>
            <a:pPr marL="0" indent="0">
              <a:buNone/>
            </a:pPr>
            <a:endParaRPr lang="en-US" sz="1200" noProof="0" dirty="0"/>
          </a:p>
          <a:p>
            <a:endParaRPr lang="en-US" sz="1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/>
        </p:blipFill>
        <p:spPr>
          <a:xfrm>
            <a:off x="1043608" y="843558"/>
            <a:ext cx="6705567" cy="30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The manual way</a:t>
            </a:r>
          </a:p>
          <a:p>
            <a:pPr marL="360000">
              <a:tabLst>
                <a:tab pos="1797050" algn="l"/>
              </a:tabLst>
            </a:pPr>
            <a:r>
              <a:rPr lang="en-US" kern="0" dirty="0"/>
              <a:t>– the ugly</a:t>
            </a:r>
          </a:p>
        </p:txBody>
      </p:sp>
      <p:pic>
        <p:nvPicPr>
          <p:cNvPr id="7" name="Picture 6" descr="http://pubs.rsc.org/services/images/RSCpubs.ePlatform.Service.FreeContent.ImageService.svc/ImageService/Articleimage/2014/AY/c4ay01509f/c4ay01509f-s2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05" y="1347614"/>
            <a:ext cx="4969555" cy="3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718" y="4640818"/>
            <a:ext cx="231668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Anal. Methods, 2014, 6, 8915-8923</a:t>
            </a:r>
          </a:p>
        </p:txBody>
      </p:sp>
    </p:spTree>
    <p:extLst>
      <p:ext uri="{BB962C8B-B14F-4D97-AF65-F5344CB8AC3E}">
        <p14:creationId xmlns:p14="http://schemas.microsoft.com/office/powerpoint/2010/main" val="26977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788670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1" i="1" dirty="0"/>
              <a:t>In </a:t>
            </a:r>
            <a:r>
              <a:rPr lang="en-US" sz="1300" b="1" i="1" dirty="0" err="1"/>
              <a:t>silico</a:t>
            </a:r>
            <a:r>
              <a:rPr lang="en-US" sz="1300" b="1" dirty="0"/>
              <a:t> fragmentation</a:t>
            </a:r>
          </a:p>
          <a:p>
            <a:r>
              <a:rPr lang="en-US" sz="1300" dirty="0" err="1"/>
              <a:t>MetFrag</a:t>
            </a:r>
            <a:r>
              <a:rPr lang="en-US" sz="1300" dirty="0"/>
              <a:t> (</a:t>
            </a:r>
            <a:r>
              <a:rPr lang="en-US" sz="1300" dirty="0">
                <a:hlinkClick r:id="rId2"/>
              </a:rPr>
              <a:t>msbi.ipb-halle.de/</a:t>
            </a:r>
            <a:r>
              <a:rPr lang="en-US" sz="1300" dirty="0" err="1">
                <a:hlinkClick r:id="rId2"/>
              </a:rPr>
              <a:t>MetFrag</a:t>
            </a:r>
            <a:r>
              <a:rPr lang="en-US" sz="1300" dirty="0"/>
              <a:t>)</a:t>
            </a:r>
          </a:p>
          <a:p>
            <a:r>
              <a:rPr lang="en-US" sz="1300" dirty="0" err="1"/>
              <a:t>MetFusion</a:t>
            </a:r>
            <a:r>
              <a:rPr lang="en-US" sz="1300" dirty="0"/>
              <a:t> (</a:t>
            </a:r>
            <a:r>
              <a:rPr lang="en-US" sz="1300" dirty="0">
                <a:hlinkClick r:id="rId3"/>
              </a:rPr>
              <a:t>msbi.ipb-halle.de/</a:t>
            </a:r>
            <a:r>
              <a:rPr lang="en-US" sz="1300" dirty="0" err="1">
                <a:hlinkClick r:id="rId3"/>
              </a:rPr>
              <a:t>MetFusion</a:t>
            </a:r>
            <a:r>
              <a:rPr lang="en-US" sz="1300" dirty="0"/>
              <a:t>)</a:t>
            </a:r>
          </a:p>
          <a:p>
            <a:r>
              <a:rPr lang="en-US" sz="1300" dirty="0" err="1"/>
              <a:t>MAGMa</a:t>
            </a:r>
            <a:r>
              <a:rPr lang="en-US" sz="1300" dirty="0"/>
              <a:t> (</a:t>
            </a:r>
            <a:r>
              <a:rPr lang="en-US" sz="1300" dirty="0">
                <a:hlinkClick r:id="rId4"/>
              </a:rPr>
              <a:t>http://www.emetabolomics.org/magma</a:t>
            </a:r>
            <a:r>
              <a:rPr lang="en-US" sz="1300" dirty="0"/>
              <a:t>)</a:t>
            </a:r>
            <a:endParaRPr lang="en-US" sz="1300" noProof="0" dirty="0"/>
          </a:p>
          <a:p>
            <a:r>
              <a:rPr lang="en-US" sz="1300" dirty="0"/>
              <a:t>CFM-ID (</a:t>
            </a:r>
            <a:r>
              <a:rPr lang="en-US" sz="1300" dirty="0">
                <a:hlinkClick r:id="rId5"/>
              </a:rPr>
              <a:t>cfmid.wishartlab.com</a:t>
            </a:r>
            <a:r>
              <a:rPr lang="en-US" sz="1300" dirty="0"/>
              <a:t>) – “smarter” than </a:t>
            </a:r>
            <a:r>
              <a:rPr lang="en-US" sz="1300" dirty="0" err="1"/>
              <a:t>MetFrag</a:t>
            </a:r>
            <a:r>
              <a:rPr lang="en-US" sz="1300" dirty="0"/>
              <a:t>. Searches only HMDB/KEGG.</a:t>
            </a:r>
          </a:p>
          <a:p>
            <a:r>
              <a:rPr lang="en-US" sz="1300" dirty="0" err="1"/>
              <a:t>CSI:FingerID</a:t>
            </a:r>
            <a:r>
              <a:rPr lang="en-US" sz="1300" dirty="0"/>
              <a:t> (</a:t>
            </a:r>
            <a:r>
              <a:rPr lang="en-US" sz="1300" dirty="0">
                <a:hlinkClick r:id="rId6"/>
              </a:rPr>
              <a:t>www.csi-fingerid.org</a:t>
            </a:r>
            <a:r>
              <a:rPr lang="en-US" sz="1300" dirty="0"/>
              <a:t>) – State of the art. Outperforms others.</a:t>
            </a:r>
            <a:br>
              <a:rPr lang="en-US" sz="1300" dirty="0"/>
            </a:br>
            <a:r>
              <a:rPr lang="en-US" sz="1300" dirty="0"/>
              <a:t>			          ATM only positive mode.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i="1" dirty="0"/>
              <a:t>In </a:t>
            </a:r>
            <a:r>
              <a:rPr lang="en-US" sz="1300" b="1" i="1" dirty="0" err="1"/>
              <a:t>silico</a:t>
            </a:r>
            <a:r>
              <a:rPr lang="en-US" sz="1300" b="1" dirty="0"/>
              <a:t> mass spectra</a:t>
            </a:r>
          </a:p>
          <a:p>
            <a:r>
              <a:rPr lang="en-US" sz="1300" dirty="0" err="1"/>
              <a:t>LipidBlast</a:t>
            </a:r>
            <a:r>
              <a:rPr lang="en-US" sz="1300" dirty="0"/>
              <a:t> (</a:t>
            </a:r>
            <a:r>
              <a:rPr lang="en-US" sz="1300" dirty="0">
                <a:hlinkClick r:id="rId7"/>
              </a:rPr>
              <a:t>fiehnlab.ucdavis.edu/projects/</a:t>
            </a:r>
            <a:r>
              <a:rPr lang="en-US" sz="1300" dirty="0" err="1">
                <a:hlinkClick r:id="rId7"/>
              </a:rPr>
              <a:t>LipidBlast</a:t>
            </a:r>
            <a:r>
              <a:rPr lang="en-US" sz="1300" dirty="0"/>
              <a:t>)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Mass spectra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344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7494" r="19717" b="30514"/>
          <a:stretch/>
        </p:blipFill>
        <p:spPr bwMode="auto">
          <a:xfrm>
            <a:off x="251520" y="694657"/>
            <a:ext cx="7632848" cy="44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892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7652" r="19905" b="23487"/>
          <a:stretch/>
        </p:blipFill>
        <p:spPr bwMode="auto">
          <a:xfrm>
            <a:off x="395536" y="757772"/>
            <a:ext cx="6554445" cy="44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19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t="8276" r="18727" b="3549"/>
          <a:stretch/>
        </p:blipFill>
        <p:spPr bwMode="auto">
          <a:xfrm>
            <a:off x="1547664" y="753094"/>
            <a:ext cx="5184576" cy="43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Interpreting fragmentation data: </a:t>
            </a:r>
            <a:r>
              <a:rPr lang="en-US" dirty="0" err="1"/>
              <a:t>CSI:FingerID</a:t>
            </a:r>
            <a:endParaRPr lang="en-US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06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Fragmentation is not </a:t>
            </a:r>
            <a:r>
              <a:rPr lang="da-DK" dirty="0" err="1"/>
              <a:t>everything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826383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STANDARDS </a:t>
            </a:r>
            <a:r>
              <a:rPr lang="en-US" sz="1600" b="1" dirty="0" err="1" smtClean="0"/>
              <a:t>STANDARDS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STANDARDS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Retention </a:t>
            </a:r>
            <a:r>
              <a:rPr lang="en-US" sz="1600" b="1" dirty="0"/>
              <a:t>time prediction/mapping</a:t>
            </a:r>
          </a:p>
          <a:p>
            <a:r>
              <a:rPr lang="fr-FR" sz="1600" dirty="0"/>
              <a:t>Quantitative Structure </a:t>
            </a:r>
            <a:r>
              <a:rPr lang="fr-FR" sz="1600" dirty="0" err="1"/>
              <a:t>Retention</a:t>
            </a:r>
            <a:r>
              <a:rPr lang="fr-FR" sz="1600" dirty="0"/>
              <a:t> Relationship (QSRR)</a:t>
            </a:r>
            <a:r>
              <a:rPr lang="en-US" sz="1600" dirty="0"/>
              <a:t> models -&gt;</a:t>
            </a:r>
          </a:p>
          <a:p>
            <a:pPr lvl="1"/>
            <a:r>
              <a:rPr lang="en-US" sz="1400" dirty="0"/>
              <a:t>Based on modelling a large number of structural descriptors to the retention time</a:t>
            </a:r>
          </a:p>
          <a:p>
            <a:pPr lvl="1"/>
            <a:r>
              <a:rPr lang="en-US" sz="1400" dirty="0"/>
              <a:t>Many many </a:t>
            </a:r>
            <a:r>
              <a:rPr lang="en-US" sz="1400" u="sng" dirty="0"/>
              <a:t>system specific</a:t>
            </a:r>
            <a:r>
              <a:rPr lang="en-US" sz="1400" dirty="0"/>
              <a:t> models have been published.</a:t>
            </a:r>
            <a:r>
              <a:rPr lang="en-US" sz="1400" dirty="0">
                <a:sym typeface="Wingdings" panose="05000000000000000000" pitchFamily="2" charset="2"/>
              </a:rPr>
              <a:t/>
            </a:r>
            <a:br>
              <a:rPr lang="en-US" sz="1400" dirty="0">
                <a:sym typeface="Wingdings" panose="05000000000000000000" pitchFamily="2" charset="2"/>
              </a:rPr>
            </a:br>
            <a:endParaRPr lang="en-US" sz="1400" dirty="0">
              <a:sym typeface="Wingdings" panose="05000000000000000000" pitchFamily="2" charset="2"/>
            </a:endParaRPr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3347865" y="4443958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2704" b="2347"/>
          <a:stretch/>
        </p:blipFill>
        <p:spPr bwMode="auto">
          <a:xfrm>
            <a:off x="1583668" y="690219"/>
            <a:ext cx="5976664" cy="38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6512" y="451770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200" dirty="0">
                <a:latin typeface="+mn-lt"/>
              </a:rPr>
              <a:t>Stanstrup, J., </a:t>
            </a:r>
            <a:r>
              <a:rPr lang="en-US" sz="1200" dirty="0" err="1">
                <a:latin typeface="+mn-lt"/>
              </a:rPr>
              <a:t>Gerlich</a:t>
            </a:r>
            <a:r>
              <a:rPr lang="en-US" sz="1200" dirty="0">
                <a:latin typeface="+mn-lt"/>
              </a:rPr>
              <a:t>, M., </a:t>
            </a:r>
            <a:r>
              <a:rPr lang="en-US" sz="1200" dirty="0" err="1">
                <a:latin typeface="+mn-lt"/>
              </a:rPr>
              <a:t>Dragsted</a:t>
            </a:r>
            <a:r>
              <a:rPr lang="en-US" sz="1200" dirty="0">
                <a:latin typeface="+mn-lt"/>
              </a:rPr>
              <a:t>, L. O., &amp; Neumann, S. (2013). Metabolite profiling and beyond: Approaches for the rapid processing and annotation of human blood serum mass spectrometry data Metabolomics and Metabolite Profiling. </a:t>
            </a:r>
            <a:r>
              <a:rPr lang="en-GB" sz="1200" dirty="0">
                <a:latin typeface="+mn-lt"/>
              </a:rPr>
              <a:t>Anal. </a:t>
            </a:r>
            <a:r>
              <a:rPr lang="en-GB" sz="1200" dirty="0" err="1">
                <a:latin typeface="+mn-lt"/>
              </a:rPr>
              <a:t>Bioanal</a:t>
            </a:r>
            <a:r>
              <a:rPr lang="en-GB" sz="1200" dirty="0">
                <a:latin typeface="+mn-lt"/>
              </a:rPr>
              <a:t>. Chem.</a:t>
            </a:r>
            <a:r>
              <a:rPr lang="en-US" sz="1200" dirty="0">
                <a:latin typeface="+mn-lt"/>
              </a:rPr>
              <a:t>, </a:t>
            </a:r>
            <a:r>
              <a:rPr lang="en-US" sz="1200" i="1" dirty="0">
                <a:latin typeface="+mn-lt"/>
              </a:rPr>
              <a:t>405</a:t>
            </a:r>
            <a:r>
              <a:rPr lang="en-US" sz="1200" dirty="0">
                <a:latin typeface="+mn-lt"/>
              </a:rPr>
              <a:t>(15), 5037–5048.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Simple </a:t>
            </a:r>
            <a:r>
              <a:rPr lang="fr-FR" dirty="0"/>
              <a:t>QSRR model</a:t>
            </a:r>
            <a:endParaRPr lang="en-US" kern="0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125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434"/>
            <a:ext cx="8263830" cy="395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STANDARDS </a:t>
            </a:r>
            <a:r>
              <a:rPr lang="en-US" sz="1600" b="1" dirty="0" err="1"/>
              <a:t>STANDARDS</a:t>
            </a:r>
            <a:r>
              <a:rPr lang="en-US" sz="1600" b="1" dirty="0"/>
              <a:t> </a:t>
            </a:r>
            <a:r>
              <a:rPr lang="en-US" sz="1600" b="1" dirty="0" err="1"/>
              <a:t>STANDARDS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Retention </a:t>
            </a:r>
            <a:r>
              <a:rPr lang="en-US" sz="1600" b="1" dirty="0"/>
              <a:t>time prediction/mapping</a:t>
            </a:r>
          </a:p>
          <a:p>
            <a:r>
              <a:rPr lang="fr-FR" sz="1600" dirty="0"/>
              <a:t>Quantitative Structure </a:t>
            </a:r>
            <a:r>
              <a:rPr lang="fr-FR" sz="1600" dirty="0" err="1"/>
              <a:t>Retention</a:t>
            </a:r>
            <a:r>
              <a:rPr lang="fr-FR" sz="1600" dirty="0"/>
              <a:t> Relationship (QSRR)</a:t>
            </a:r>
            <a:r>
              <a:rPr lang="en-US" sz="1600" dirty="0"/>
              <a:t> models -&gt;</a:t>
            </a:r>
          </a:p>
          <a:p>
            <a:pPr lvl="1"/>
            <a:r>
              <a:rPr lang="en-US" sz="1400" dirty="0"/>
              <a:t>Based on modelling a large number of structural descriptors to the retention time</a:t>
            </a:r>
          </a:p>
          <a:p>
            <a:pPr lvl="1"/>
            <a:r>
              <a:rPr lang="en-US" sz="1400" dirty="0"/>
              <a:t>Many many </a:t>
            </a:r>
            <a:r>
              <a:rPr lang="en-US" sz="1400" u="sng" dirty="0"/>
              <a:t>system specific</a:t>
            </a:r>
            <a:r>
              <a:rPr lang="en-US" sz="1400" dirty="0"/>
              <a:t> models have been published.</a:t>
            </a:r>
            <a:r>
              <a:rPr lang="en-US" sz="1400" dirty="0">
                <a:sym typeface="Wingdings" panose="05000000000000000000" pitchFamily="2" charset="2"/>
              </a:rPr>
              <a:t/>
            </a:r>
            <a:br>
              <a:rPr lang="en-US" sz="1400" dirty="0">
                <a:sym typeface="Wingdings" panose="05000000000000000000" pitchFamily="2" charset="2"/>
              </a:rPr>
            </a:br>
            <a:endParaRPr lang="en-US" sz="1400" dirty="0">
              <a:sym typeface="Wingdings" panose="05000000000000000000" pitchFamily="2" charset="2"/>
            </a:endParaRPr>
          </a:p>
          <a:p>
            <a:pPr lvl="1"/>
            <a:endParaRPr lang="en-US" sz="1400" dirty="0"/>
          </a:p>
          <a:p>
            <a:r>
              <a:rPr lang="en-US" sz="1600" dirty="0">
                <a:hlinkClick r:id="rId2"/>
              </a:rPr>
              <a:t>www.retentionprediction.org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PredRet</a:t>
            </a:r>
            <a:r>
              <a:rPr lang="en-US" sz="1600" dirty="0"/>
              <a:t> (</a:t>
            </a:r>
            <a:r>
              <a:rPr lang="en-US" sz="1600" dirty="0">
                <a:hlinkClick r:id="rId3"/>
              </a:rPr>
              <a:t>predret.org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3347865" y="4443958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 with </a:t>
            </a:r>
            <a:r>
              <a:rPr lang="en-US" kern="0" dirty="0" err="1"/>
              <a:t>PredRet</a:t>
            </a:r>
            <a:endParaRPr lang="en-US" kern="0" dirty="0"/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1" b="50000"/>
          <a:stretch/>
        </p:blipFill>
        <p:spPr>
          <a:xfrm>
            <a:off x="35496" y="915566"/>
            <a:ext cx="4032448" cy="3372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7" y="3651870"/>
            <a:ext cx="288032" cy="2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97" y="1059582"/>
            <a:ext cx="4616107" cy="3097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470237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200" dirty="0" err="1">
                <a:latin typeface="+mn-lt"/>
              </a:rPr>
              <a:t>Stanstrup</a:t>
            </a:r>
            <a:r>
              <a:rPr lang="en-US" sz="1200" dirty="0">
                <a:latin typeface="+mn-lt"/>
              </a:rPr>
              <a:t>, J., Neumann, S., &amp; </a:t>
            </a:r>
            <a:r>
              <a:rPr lang="en-US" sz="1200" dirty="0" err="1">
                <a:latin typeface="+mn-lt"/>
              </a:rPr>
              <a:t>Vrhovsek</a:t>
            </a:r>
            <a:r>
              <a:rPr lang="en-US" sz="1200" dirty="0">
                <a:latin typeface="+mn-lt"/>
              </a:rPr>
              <a:t>, U. (2015). </a:t>
            </a:r>
            <a:r>
              <a:rPr lang="en-US" sz="1200" dirty="0" err="1">
                <a:latin typeface="+mn-lt"/>
              </a:rPr>
              <a:t>PredRet</a:t>
            </a:r>
            <a:r>
              <a:rPr lang="en-US" sz="1200" dirty="0">
                <a:latin typeface="+mn-lt"/>
              </a:rPr>
              <a:t>: Prediction of Retention Time by Direct Mapping between Multiple Chromatographic Systems. </a:t>
            </a:r>
            <a:r>
              <a:rPr lang="en-US" sz="1200" i="1" dirty="0">
                <a:latin typeface="+mn-lt"/>
              </a:rPr>
              <a:t>Analytical Chemistry</a:t>
            </a:r>
            <a:r>
              <a:rPr lang="en-US" sz="1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9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 err="1"/>
              <a:t>Finding</a:t>
            </a:r>
            <a:r>
              <a:rPr lang="da-DK" dirty="0"/>
              <a:t> the </a:t>
            </a:r>
            <a:r>
              <a:rPr lang="da-DK" dirty="0" err="1"/>
              <a:t>molecular</a:t>
            </a:r>
            <a:r>
              <a:rPr lang="da-DK" dirty="0"/>
              <a:t> </a:t>
            </a:r>
            <a:r>
              <a:rPr lang="da-DK" dirty="0" err="1"/>
              <a:t>formula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1" y="3806876"/>
            <a:ext cx="4942448" cy="1336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0" b="44757"/>
          <a:stretch/>
        </p:blipFill>
        <p:spPr>
          <a:xfrm>
            <a:off x="1388511" y="913890"/>
            <a:ext cx="3471521" cy="2135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1" y="3738358"/>
            <a:ext cx="4942448" cy="1404624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In </a:t>
            </a:r>
            <a:r>
              <a:rPr lang="en-US" i="1" kern="0" dirty="0" err="1"/>
              <a:t>silico</a:t>
            </a:r>
            <a:r>
              <a:rPr lang="en-US" kern="0" dirty="0"/>
              <a:t> prediction: Retention time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458823" y="2907936"/>
            <a:ext cx="1099186" cy="1606164"/>
          </a:xfrm>
          <a:custGeom>
            <a:avLst/>
            <a:gdLst>
              <a:gd name="connsiteX0" fmla="*/ 1049184 w 1049184"/>
              <a:gd name="connsiteY0" fmla="*/ 0 h 1582310"/>
              <a:gd name="connsiteX1" fmla="*/ 7563 w 1049184"/>
              <a:gd name="connsiteY1" fmla="*/ 826936 h 1582310"/>
              <a:gd name="connsiteX2" fmla="*/ 595960 w 1049184"/>
              <a:gd name="connsiteY2" fmla="*/ 1582310 h 1582310"/>
              <a:gd name="connsiteX0" fmla="*/ 1366448 w 1366448"/>
              <a:gd name="connsiteY0" fmla="*/ 0 h 1606164"/>
              <a:gd name="connsiteX1" fmla="*/ 18404 w 1366448"/>
              <a:gd name="connsiteY1" fmla="*/ 850790 h 1606164"/>
              <a:gd name="connsiteX2" fmla="*/ 606801 w 1366448"/>
              <a:gd name="connsiteY2" fmla="*/ 1606164 h 160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448" h="1606164">
                <a:moveTo>
                  <a:pt x="1366448" y="0"/>
                </a:moveTo>
                <a:cubicBezTo>
                  <a:pt x="883406" y="281609"/>
                  <a:pt x="145012" y="583096"/>
                  <a:pt x="18404" y="850790"/>
                </a:cubicBezTo>
                <a:cubicBezTo>
                  <a:pt x="-108204" y="1118484"/>
                  <a:pt x="454401" y="1468341"/>
                  <a:pt x="606801" y="1606164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83568" y="2608028"/>
            <a:ext cx="890790" cy="1403882"/>
          </a:xfrm>
          <a:custGeom>
            <a:avLst/>
            <a:gdLst>
              <a:gd name="connsiteX0" fmla="*/ 977518 w 977518"/>
              <a:gd name="connsiteY0" fmla="*/ 0 h 1645920"/>
              <a:gd name="connsiteX1" fmla="*/ 23362 w 977518"/>
              <a:gd name="connsiteY1" fmla="*/ 652007 h 1645920"/>
              <a:gd name="connsiteX2" fmla="*/ 325511 w 977518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518" h="1645920">
                <a:moveTo>
                  <a:pt x="977518" y="0"/>
                </a:moveTo>
                <a:cubicBezTo>
                  <a:pt x="554774" y="188843"/>
                  <a:pt x="132030" y="377687"/>
                  <a:pt x="23362" y="652007"/>
                </a:cubicBezTo>
                <a:cubicBezTo>
                  <a:pt x="-85306" y="926327"/>
                  <a:pt x="214193" y="1468341"/>
                  <a:pt x="325511" y="1645920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53807" y="2289976"/>
            <a:ext cx="1212600" cy="1963972"/>
          </a:xfrm>
          <a:custGeom>
            <a:avLst/>
            <a:gdLst>
              <a:gd name="connsiteX0" fmla="*/ 1212600 w 1212600"/>
              <a:gd name="connsiteY0" fmla="*/ 0 h 1963972"/>
              <a:gd name="connsiteX1" fmla="*/ 11953 w 1212600"/>
              <a:gd name="connsiteY1" fmla="*/ 1017767 h 1963972"/>
              <a:gd name="connsiteX2" fmla="*/ 600350 w 1212600"/>
              <a:gd name="connsiteY2" fmla="*/ 1963972 h 19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2600" h="1963972">
                <a:moveTo>
                  <a:pt x="1212600" y="0"/>
                </a:moveTo>
                <a:cubicBezTo>
                  <a:pt x="663297" y="345219"/>
                  <a:pt x="113995" y="690438"/>
                  <a:pt x="11953" y="1017767"/>
                </a:cubicBezTo>
                <a:cubicBezTo>
                  <a:pt x="-90089" y="1345096"/>
                  <a:pt x="491682" y="1802296"/>
                  <a:pt x="600350" y="1963972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59232" y="1987826"/>
            <a:ext cx="807175" cy="1709531"/>
          </a:xfrm>
          <a:custGeom>
            <a:avLst/>
            <a:gdLst>
              <a:gd name="connsiteX0" fmla="*/ 807175 w 807175"/>
              <a:gd name="connsiteY0" fmla="*/ 0 h 1709531"/>
              <a:gd name="connsiteX1" fmla="*/ 12045 w 807175"/>
              <a:gd name="connsiteY1" fmla="*/ 564543 h 1709531"/>
              <a:gd name="connsiteX2" fmla="*/ 330097 w 807175"/>
              <a:gd name="connsiteY2" fmla="*/ 1709531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175" h="1709531">
                <a:moveTo>
                  <a:pt x="807175" y="0"/>
                </a:moveTo>
                <a:cubicBezTo>
                  <a:pt x="449366" y="139810"/>
                  <a:pt x="91558" y="279621"/>
                  <a:pt x="12045" y="564543"/>
                </a:cubicBezTo>
                <a:cubicBezTo>
                  <a:pt x="-67468" y="849465"/>
                  <a:pt x="270462" y="1509423"/>
                  <a:pt x="330097" y="1709531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So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really</a:t>
            </a:r>
            <a:r>
              <a:rPr lang="da-DK" dirty="0"/>
              <a:t> sure or just a </a:t>
            </a:r>
            <a:r>
              <a:rPr lang="da-DK" dirty="0" err="1"/>
              <a:t>little</a:t>
            </a:r>
            <a:r>
              <a:rPr lang="da-DK" dirty="0"/>
              <a:t> sure?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12" y="843558"/>
            <a:ext cx="8334052" cy="3805583"/>
          </a:xfrm>
        </p:spPr>
        <p:txBody>
          <a:bodyPr>
            <a:noAutofit/>
          </a:bodyPr>
          <a:lstStyle/>
          <a:p>
            <a:pPr marL="216694" indent="-216694">
              <a:buNone/>
            </a:pPr>
            <a:r>
              <a:rPr lang="en-US" sz="1200" dirty="0">
                <a:solidFill>
                  <a:srgbClr val="000000"/>
                </a:solidFill>
              </a:rPr>
              <a:t>Standard for reporting of identifications proposed by the </a:t>
            </a:r>
            <a:r>
              <a:rPr lang="en-US" sz="1200" b="1" dirty="0"/>
              <a:t>Metabolomics Standards Initiative (MSI)</a:t>
            </a:r>
          </a:p>
          <a:p>
            <a:pPr marL="216694" indent="-216694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216694" indent="-216694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</a:t>
            </a:r>
            <a:r>
              <a:rPr lang="en-US" sz="1200" b="1" dirty="0">
                <a:solidFill>
                  <a:srgbClr val="000000"/>
                </a:solidFill>
              </a:rPr>
              <a:t>: Identified compounds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Two independent measures (</a:t>
            </a:r>
            <a:r>
              <a:rPr lang="en-US" sz="1200" dirty="0" err="1">
                <a:solidFill>
                  <a:srgbClr val="000000"/>
                </a:solidFill>
              </a:rPr>
              <a:t>eg</a:t>
            </a:r>
            <a:r>
              <a:rPr lang="en-US" sz="1200" dirty="0">
                <a:solidFill>
                  <a:srgbClr val="000000"/>
                </a:solidFill>
              </a:rPr>
              <a:t>. RT and </a:t>
            </a:r>
            <a:r>
              <a:rPr lang="en-US" sz="1200" i="1" dirty="0">
                <a:solidFill>
                  <a:srgbClr val="000000"/>
                </a:solidFill>
              </a:rPr>
              <a:t>m/z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compared to an </a:t>
            </a:r>
            <a:r>
              <a:rPr lang="en-US" sz="1200" b="1" dirty="0">
                <a:solidFill>
                  <a:srgbClr val="000000"/>
                </a:solidFill>
              </a:rPr>
              <a:t>authentic standard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II</a:t>
            </a:r>
            <a:r>
              <a:rPr lang="en-US" sz="1200" b="1" dirty="0">
                <a:solidFill>
                  <a:srgbClr val="000000"/>
                </a:solidFill>
              </a:rPr>
              <a:t>: Putatively annotated compounds</a:t>
            </a:r>
          </a:p>
          <a:p>
            <a:pPr marL="346472" indent="-172641"/>
            <a:r>
              <a:rPr lang="en-US" sz="1200" dirty="0">
                <a:solidFill>
                  <a:srgbClr val="000000"/>
                </a:solidFill>
              </a:rPr>
              <a:t>Physicochemical properties and/or spectral similarity with public/commercial </a:t>
            </a:r>
            <a:r>
              <a:rPr lang="en-US" sz="1200" b="1" dirty="0">
                <a:solidFill>
                  <a:srgbClr val="000000"/>
                </a:solidFill>
              </a:rPr>
              <a:t>spectral libraries</a:t>
            </a: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III</a:t>
            </a:r>
            <a:r>
              <a:rPr lang="en-US" sz="1200" b="1" dirty="0">
                <a:solidFill>
                  <a:srgbClr val="000000"/>
                </a:solidFill>
              </a:rPr>
              <a:t>: Putatively characterized compound classes</a:t>
            </a:r>
          </a:p>
          <a:p>
            <a:pPr marL="346472"/>
            <a:r>
              <a:rPr lang="en-US" sz="1200" dirty="0">
                <a:solidFill>
                  <a:srgbClr val="000000"/>
                </a:solidFill>
              </a:rPr>
              <a:t>physicochemical properties of a chemical </a:t>
            </a:r>
            <a:r>
              <a:rPr lang="en-US" sz="1200" b="1" dirty="0">
                <a:solidFill>
                  <a:srgbClr val="000000"/>
                </a:solidFill>
              </a:rPr>
              <a:t>class of compounds</a:t>
            </a:r>
            <a:r>
              <a:rPr lang="en-US" sz="1200" dirty="0">
                <a:solidFill>
                  <a:srgbClr val="000000"/>
                </a:solidFill>
              </a:rPr>
              <a:t>, or by spectral similarity to known compounds of a chemical class</a:t>
            </a:r>
          </a:p>
          <a:p>
            <a:pPr marL="216694" indent="-216694"/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b="1" u="sng" dirty="0">
                <a:solidFill>
                  <a:srgbClr val="000000"/>
                </a:solidFill>
              </a:rPr>
              <a:t>LEVEL IV</a:t>
            </a:r>
            <a:r>
              <a:rPr lang="en-US" sz="1200" b="1" dirty="0">
                <a:solidFill>
                  <a:srgbClr val="000000"/>
                </a:solidFill>
              </a:rPr>
              <a:t>: Unknown compounds</a:t>
            </a:r>
          </a:p>
          <a:p>
            <a:pPr marL="216694" indent="-216694"/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4325" y="4867265"/>
            <a:ext cx="325153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Metabolomics. 2007;3(3):211–21.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Identification levels (MSI): AKA how sure are you?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536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Does MSI level I == 100 % sure ID?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Other compounds could also have ~same RT and ~same spectra</a:t>
            </a:r>
          </a:p>
          <a:p>
            <a:pPr lvl="1"/>
            <a:endParaRPr lang="en-US" sz="1600" dirty="0"/>
          </a:p>
          <a:p>
            <a:r>
              <a:rPr lang="en-US" sz="1800" dirty="0"/>
              <a:t>Could ”100 % sure ID” mean different things to different people?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Positional isomers (especially lipids)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Cis/trans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Stereoisomers</a:t>
            </a:r>
          </a:p>
          <a:p>
            <a:endParaRPr lang="en-GB" sz="18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i="1" kern="0" dirty="0"/>
              <a:t>Identification levels (MSI): AKA how sure are you?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655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00000"/>
            <a:ext cx="9144000" cy="540000"/>
          </a:xfrm>
        </p:spPr>
        <p:txBody>
          <a:bodyPr/>
          <a:lstStyle/>
          <a:p>
            <a:pPr algn="ctr"/>
            <a:r>
              <a:rPr lang="da-DK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9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41559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The mass and isotope pattern help you find the </a:t>
            </a:r>
            <a:r>
              <a:rPr lang="en-US" sz="1400" b="1" dirty="0"/>
              <a:t>molecular formula</a:t>
            </a:r>
            <a:br>
              <a:rPr lang="en-US" sz="1400" b="1" dirty="0"/>
            </a:br>
            <a:r>
              <a:rPr lang="en-US" sz="1400" b="1" dirty="0"/>
              <a:t>Molecular formula</a:t>
            </a:r>
            <a:r>
              <a:rPr lang="en-US" sz="1400" dirty="0"/>
              <a:t> of fragments and losses are also informative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Not all possible formula are valid compounds (nitrogen rule, DBE)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b="1" dirty="0"/>
              <a:t>Adducts</a:t>
            </a:r>
            <a:r>
              <a:rPr lang="en-US" sz="1400" dirty="0"/>
              <a:t> can help (or make it more difficult to) find the </a:t>
            </a:r>
            <a:r>
              <a:rPr lang="en-US" sz="1400" b="1" dirty="0"/>
              <a:t>pseudo-molecular ion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Fragments</a:t>
            </a:r>
            <a:r>
              <a:rPr lang="en-US" sz="1400" dirty="0"/>
              <a:t> give info on the </a:t>
            </a:r>
            <a:r>
              <a:rPr lang="en-US" sz="1400" b="1" dirty="0"/>
              <a:t>structure</a:t>
            </a:r>
            <a:r>
              <a:rPr lang="en-US" sz="1400" dirty="0"/>
              <a:t> of the compound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b="1" dirty="0"/>
              <a:t>Compound databases</a:t>
            </a:r>
            <a:r>
              <a:rPr lang="en-US" sz="1400" dirty="0"/>
              <a:t> show us what compounds are known</a:t>
            </a:r>
          </a:p>
          <a:p>
            <a:pPr>
              <a:lnSpc>
                <a:spcPct val="120000"/>
              </a:lnSpc>
            </a:pPr>
            <a:r>
              <a:rPr lang="en-US" sz="1400" b="1" dirty="0"/>
              <a:t>Spectral databases</a:t>
            </a:r>
            <a:r>
              <a:rPr lang="en-US" sz="1400" dirty="0"/>
              <a:t> give us spectra of real compounds</a:t>
            </a:r>
          </a:p>
          <a:p>
            <a:pPr>
              <a:lnSpc>
                <a:spcPct val="120000"/>
              </a:lnSpc>
            </a:pPr>
            <a:r>
              <a:rPr lang="en-US" sz="1400" b="1" i="1" dirty="0"/>
              <a:t>In </a:t>
            </a:r>
            <a:r>
              <a:rPr lang="en-US" sz="1400" b="1" i="1" dirty="0" err="1"/>
              <a:t>silico</a:t>
            </a:r>
            <a:r>
              <a:rPr lang="en-US" sz="1400" b="1" dirty="0"/>
              <a:t> tools</a:t>
            </a:r>
            <a:r>
              <a:rPr lang="en-US" sz="1400" dirty="0"/>
              <a:t> can help us when no real spectrum is available</a:t>
            </a:r>
          </a:p>
          <a:p>
            <a:pPr>
              <a:lnSpc>
                <a:spcPct val="120000"/>
              </a:lnSpc>
            </a:pPr>
            <a:endParaRPr lang="en-US" sz="1400" i="1" dirty="0"/>
          </a:p>
          <a:p>
            <a:pPr>
              <a:lnSpc>
                <a:spcPct val="120000"/>
              </a:lnSpc>
            </a:pPr>
            <a:r>
              <a:rPr lang="en-US" sz="1400" dirty="0"/>
              <a:t>It is crucial to report the </a:t>
            </a:r>
            <a:r>
              <a:rPr lang="en-US" sz="1400" b="1" dirty="0"/>
              <a:t>level of certainly </a:t>
            </a:r>
            <a:r>
              <a:rPr lang="en-US" sz="1400" dirty="0"/>
              <a:t>unambiguously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-12889" y="116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2pPr>
            <a:lvl3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3pPr>
            <a:lvl4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4pPr>
            <a:lvl5pPr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  <a:ea typeface="ＭＳ Ｐゴシック" charset="0"/>
              </a:defRPr>
            </a:lvl5pPr>
            <a:lvl6pPr marL="4572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6pPr>
            <a:lvl7pPr marL="9144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7pPr>
            <a:lvl8pPr marL="13716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8pPr>
            <a:lvl9pPr marL="1828800" algn="l" defTabSz="981075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pPr marL="360000">
              <a:tabLst>
                <a:tab pos="1797050" algn="l"/>
              </a:tabLst>
            </a:pPr>
            <a:r>
              <a:rPr lang="en-US" kern="0" dirty="0"/>
              <a:t>Summary: From features to compounds</a:t>
            </a:r>
          </a:p>
          <a:p>
            <a:pPr marL="360000">
              <a:tabLst>
                <a:tab pos="1797050" algn="l"/>
              </a:tabLs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512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4412" y="771550"/>
            <a:ext cx="7992119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 dirty="0" err="1"/>
              <a:t>Overview</a:t>
            </a:r>
            <a:endParaRPr lang="en-GB" sz="1400" b="1" dirty="0"/>
          </a:p>
          <a:p>
            <a:r>
              <a:rPr lang="en-GB" sz="1000" dirty="0"/>
              <a:t>These slides and more teaching material: </a:t>
            </a:r>
            <a:r>
              <a:rPr lang="en-GB" sz="1000" dirty="0">
                <a:hlinkClick r:id="rId3"/>
              </a:rPr>
              <a:t>http://stanstrup.github.io</a:t>
            </a:r>
            <a:r>
              <a:rPr lang="en-GB" sz="1000" dirty="0" smtClean="0">
                <a:hlinkClick r:id="rId3"/>
              </a:rPr>
              <a:t>/</a:t>
            </a:r>
            <a:r>
              <a:rPr lang="en-GB" sz="1000" dirty="0" smtClean="0"/>
              <a:t> </a:t>
            </a:r>
            <a:endParaRPr lang="en-GB" sz="1000" dirty="0"/>
          </a:p>
          <a:p>
            <a:r>
              <a:rPr lang="en-US" sz="1000" dirty="0"/>
              <a:t>Kind T, </a:t>
            </a:r>
            <a:r>
              <a:rPr lang="en-US" sz="1000" dirty="0" err="1"/>
              <a:t>Fiehn</a:t>
            </a:r>
            <a:r>
              <a:rPr lang="en-US" sz="1000" dirty="0"/>
              <a:t> O. </a:t>
            </a:r>
            <a:r>
              <a:rPr lang="en-US" sz="1000" b="1" dirty="0"/>
              <a:t>Seven Golden Rules for heuristic filtering of molecular formulas obtained by accurate mass spectrometry.</a:t>
            </a:r>
            <a:r>
              <a:rPr lang="en-US" sz="1000" dirty="0"/>
              <a:t> BMC Bioinformatics. 2007 Mar;8(1):105. </a:t>
            </a:r>
            <a:endParaRPr lang="en-GB" sz="1000" dirty="0"/>
          </a:p>
          <a:p>
            <a:r>
              <a:rPr lang="en-US" sz="1000" dirty="0"/>
              <a:t>Sumner L et al. </a:t>
            </a:r>
            <a:r>
              <a:rPr lang="en-US" sz="1000" b="1" dirty="0"/>
              <a:t>Proposed minimum reporting standards for chemical analysis</a:t>
            </a:r>
            <a:r>
              <a:rPr lang="en-US" sz="1000" dirty="0"/>
              <a:t>. Metabolomics. 2007;3(3):211–21.</a:t>
            </a:r>
            <a:endParaRPr lang="da-DK" sz="1000" dirty="0"/>
          </a:p>
          <a:p>
            <a:r>
              <a:rPr lang="da-DK" sz="1000" dirty="0" err="1"/>
              <a:t>Dunn</a:t>
            </a:r>
            <a:r>
              <a:rPr lang="da-DK" sz="1000" dirty="0"/>
              <a:t> WB et al. </a:t>
            </a:r>
            <a:r>
              <a:rPr lang="da-DK" sz="1000" b="1" dirty="0"/>
              <a:t>Mass appeal: </a:t>
            </a:r>
            <a:r>
              <a:rPr lang="da-DK" sz="1000" b="1" dirty="0" err="1"/>
              <a:t>Metabolite</a:t>
            </a:r>
            <a:r>
              <a:rPr lang="da-DK" sz="1000" b="1" dirty="0"/>
              <a:t> </a:t>
            </a:r>
            <a:r>
              <a:rPr lang="da-DK" sz="1000" b="1" dirty="0" err="1"/>
              <a:t>identification</a:t>
            </a:r>
            <a:r>
              <a:rPr lang="da-DK" sz="1000" b="1" dirty="0"/>
              <a:t> in </a:t>
            </a:r>
            <a:r>
              <a:rPr lang="da-DK" sz="1000" b="1" dirty="0" err="1"/>
              <a:t>mass</a:t>
            </a:r>
            <a:r>
              <a:rPr lang="da-DK" sz="1000" b="1" dirty="0"/>
              <a:t> </a:t>
            </a:r>
            <a:r>
              <a:rPr lang="da-DK" sz="1000" b="1" dirty="0" err="1"/>
              <a:t>spectrometry-focused</a:t>
            </a:r>
            <a:r>
              <a:rPr lang="da-DK" sz="1000" b="1" dirty="0"/>
              <a:t> </a:t>
            </a:r>
            <a:r>
              <a:rPr lang="da-DK" sz="1000" b="1" dirty="0" err="1"/>
              <a:t>untargeted</a:t>
            </a:r>
            <a:r>
              <a:rPr lang="da-DK" sz="1000" b="1" dirty="0"/>
              <a:t> </a:t>
            </a:r>
            <a:r>
              <a:rPr lang="da-DK" sz="1000" b="1" dirty="0" err="1"/>
              <a:t>metabolomics</a:t>
            </a:r>
            <a:r>
              <a:rPr lang="da-DK" sz="1000" dirty="0"/>
              <a:t>. </a:t>
            </a:r>
            <a:r>
              <a:rPr lang="da-DK" sz="1000" dirty="0" err="1"/>
              <a:t>Metabolomics</a:t>
            </a:r>
            <a:r>
              <a:rPr lang="da-DK" sz="1000" dirty="0"/>
              <a:t>. 2013 Mar;9(SUPPL.1):44–66. </a:t>
            </a:r>
          </a:p>
          <a:p>
            <a:r>
              <a:rPr lang="en-US" sz="1000" dirty="0" err="1"/>
              <a:t>Stanstrup</a:t>
            </a:r>
            <a:r>
              <a:rPr lang="en-US" sz="1000" dirty="0"/>
              <a:t> J, </a:t>
            </a:r>
            <a:r>
              <a:rPr lang="en-US" sz="1000" dirty="0" err="1"/>
              <a:t>Gerlich</a:t>
            </a:r>
            <a:r>
              <a:rPr lang="en-US" sz="1000" dirty="0"/>
              <a:t> M, </a:t>
            </a:r>
            <a:r>
              <a:rPr lang="en-US" sz="1000" dirty="0" err="1"/>
              <a:t>Dragsted</a:t>
            </a:r>
            <a:r>
              <a:rPr lang="en-US" sz="1000" dirty="0"/>
              <a:t> LO, Neumann S</a:t>
            </a:r>
            <a:r>
              <a:rPr lang="en-US" sz="1000" b="1" dirty="0"/>
              <a:t>. Metabolite profiling and beyond: Approaches for the rapid processing and annotation of human blood serum mass spectrometry data Metabolomics and Metabolite Profiling</a:t>
            </a:r>
            <a:r>
              <a:rPr lang="en-US" sz="1000" dirty="0"/>
              <a:t>. Anal </a:t>
            </a:r>
            <a:r>
              <a:rPr lang="en-US" sz="1000" dirty="0" err="1"/>
              <a:t>Bioanal</a:t>
            </a:r>
            <a:r>
              <a:rPr lang="en-US" sz="1000" dirty="0"/>
              <a:t> Chem. 2013 Jun;405(15):5037–48. </a:t>
            </a:r>
            <a:r>
              <a:rPr lang="en-US" sz="1100" dirty="0"/>
              <a:t/>
            </a:r>
            <a:br>
              <a:rPr lang="en-US" sz="1100" dirty="0"/>
            </a:br>
            <a:endParaRPr lang="da-DK" sz="1100" dirty="0"/>
          </a:p>
          <a:p>
            <a:pPr marL="0" indent="0">
              <a:buNone/>
            </a:pPr>
            <a:r>
              <a:rPr lang="da-DK" sz="1200" b="1" i="1" dirty="0"/>
              <a:t>In </a:t>
            </a:r>
            <a:r>
              <a:rPr lang="da-DK" sz="1200" b="1" i="1" dirty="0" err="1"/>
              <a:t>silico</a:t>
            </a:r>
            <a:r>
              <a:rPr lang="da-DK" sz="1200" b="1" dirty="0"/>
              <a:t> </a:t>
            </a:r>
            <a:r>
              <a:rPr lang="da-DK" sz="1200" b="1" dirty="0" err="1"/>
              <a:t>methods</a:t>
            </a:r>
            <a:endParaRPr lang="da-DK" sz="1200" dirty="0"/>
          </a:p>
          <a:p>
            <a:r>
              <a:rPr lang="en-US" sz="1000" dirty="0" err="1"/>
              <a:t>Kuhl</a:t>
            </a:r>
            <a:r>
              <a:rPr lang="en-US" sz="1000" dirty="0"/>
              <a:t> C, </a:t>
            </a:r>
            <a:r>
              <a:rPr lang="en-US" sz="1000" dirty="0" err="1"/>
              <a:t>Tautenhahn</a:t>
            </a:r>
            <a:r>
              <a:rPr lang="en-US" sz="1000" dirty="0"/>
              <a:t> R, </a:t>
            </a:r>
            <a:r>
              <a:rPr lang="en-US" sz="1000" dirty="0" err="1"/>
              <a:t>Böttcher</a:t>
            </a:r>
            <a:r>
              <a:rPr lang="en-US" sz="1000" dirty="0"/>
              <a:t> C, Larson TR, Neumann S. </a:t>
            </a:r>
            <a:r>
              <a:rPr lang="en-US" sz="1000" b="1" dirty="0"/>
              <a:t>CAMERA: An integrated strategy for compound spectra extraction and annotation of liquid chromatography/mass spectrometry data sets</a:t>
            </a:r>
            <a:r>
              <a:rPr lang="en-US" sz="1000" dirty="0"/>
              <a:t>. Anal Chem. 2012 Jan;84(1):283–9.</a:t>
            </a:r>
          </a:p>
          <a:p>
            <a:r>
              <a:rPr lang="en-US" sz="1000" dirty="0"/>
              <a:t>Wolf S, Schmidt S, Müller-</a:t>
            </a:r>
            <a:r>
              <a:rPr lang="en-US" sz="1000" dirty="0" err="1"/>
              <a:t>Hannemann</a:t>
            </a:r>
            <a:r>
              <a:rPr lang="en-US" sz="1000" dirty="0"/>
              <a:t> M, Neumann S. </a:t>
            </a:r>
            <a:r>
              <a:rPr lang="en-US" sz="1000" b="1" i="1" dirty="0"/>
              <a:t>In </a:t>
            </a:r>
            <a:r>
              <a:rPr lang="en-US" sz="1000" b="1" i="1" dirty="0" err="1"/>
              <a:t>silico</a:t>
            </a:r>
            <a:r>
              <a:rPr lang="en-US" sz="1000" b="1" i="1" dirty="0"/>
              <a:t> </a:t>
            </a:r>
            <a:r>
              <a:rPr lang="en-US" sz="1000" b="1" dirty="0"/>
              <a:t>fragmentation for computer assisted identification of metabolite mass spectra</a:t>
            </a:r>
            <a:r>
              <a:rPr lang="en-US" sz="1000" dirty="0"/>
              <a:t>. BMC Bioinformatics. 2010 Mar;11(1):148.</a:t>
            </a:r>
          </a:p>
          <a:p>
            <a:r>
              <a:rPr lang="en-US" sz="1000" dirty="0" err="1"/>
              <a:t>Gerlich</a:t>
            </a:r>
            <a:r>
              <a:rPr lang="en-US" sz="1000" dirty="0"/>
              <a:t> M, Neumann S</a:t>
            </a:r>
            <a:r>
              <a:rPr lang="en-US" sz="1000" b="1" dirty="0"/>
              <a:t>. </a:t>
            </a:r>
            <a:r>
              <a:rPr lang="en-US" sz="1000" b="1" dirty="0" err="1"/>
              <a:t>MetFusion</a:t>
            </a:r>
            <a:r>
              <a:rPr lang="en-US" sz="1000" b="1" dirty="0"/>
              <a:t>: Integration of compound identification strategies</a:t>
            </a:r>
            <a:r>
              <a:rPr lang="en-US" sz="1000" dirty="0"/>
              <a:t>. J Mass </a:t>
            </a:r>
            <a:r>
              <a:rPr lang="en-US" sz="1000" dirty="0" err="1"/>
              <a:t>Spectrom</a:t>
            </a:r>
            <a:r>
              <a:rPr lang="en-US" sz="1000" dirty="0"/>
              <a:t>. 2013;48(3):291–8.</a:t>
            </a:r>
          </a:p>
          <a:p>
            <a:r>
              <a:rPr lang="en-US" sz="1000" dirty="0" err="1"/>
              <a:t>Dührkop</a:t>
            </a:r>
            <a:r>
              <a:rPr lang="en-US" sz="1000" dirty="0"/>
              <a:t> K, Shen H, </a:t>
            </a:r>
            <a:r>
              <a:rPr lang="en-US" sz="1000" dirty="0" err="1"/>
              <a:t>Meusel</a:t>
            </a:r>
            <a:r>
              <a:rPr lang="en-US" sz="1000" dirty="0"/>
              <a:t> M, </a:t>
            </a:r>
            <a:r>
              <a:rPr lang="en-US" sz="1000" dirty="0" err="1"/>
              <a:t>Rousu</a:t>
            </a:r>
            <a:r>
              <a:rPr lang="en-US" sz="1000" dirty="0"/>
              <a:t> J, </a:t>
            </a:r>
            <a:r>
              <a:rPr lang="en-US" sz="1000" dirty="0" err="1"/>
              <a:t>Böcker</a:t>
            </a:r>
            <a:r>
              <a:rPr lang="en-US" sz="1000" dirty="0"/>
              <a:t> S. </a:t>
            </a:r>
            <a:r>
              <a:rPr lang="en-US" sz="1000" b="1" dirty="0"/>
              <a:t>Searching molecular structure databases with tandem mass spectra using </a:t>
            </a:r>
            <a:r>
              <a:rPr lang="en-US" sz="1000" b="1" dirty="0" err="1"/>
              <a:t>CSI:FingerID</a:t>
            </a:r>
            <a:r>
              <a:rPr lang="en-US" sz="1000" b="1" dirty="0"/>
              <a:t>.</a:t>
            </a:r>
            <a:r>
              <a:rPr lang="en-US" sz="1000" dirty="0"/>
              <a:t> PNAS. 2015;112(41):12580-5.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Suggested</a:t>
            </a:r>
            <a:r>
              <a:rPr lang="da-DK" dirty="0"/>
              <a:t> future </a:t>
            </a:r>
            <a:r>
              <a:rPr lang="da-DK" dirty="0" err="1"/>
              <a:t>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4177" cy="540000"/>
          </a:xfrm>
        </p:spPr>
        <p:txBody>
          <a:bodyPr>
            <a:normAutofit/>
          </a:bodyPr>
          <a:lstStyle/>
          <a:p>
            <a:pPr marL="360000"/>
            <a:r>
              <a:rPr lang="en-US" sz="2400" dirty="0">
                <a:solidFill>
                  <a:schemeClr val="tx1"/>
                </a:solidFill>
              </a:rPr>
              <a:t>Molecular formula: Mass alone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44606"/>
              </p:ext>
            </p:extLst>
          </p:nvPr>
        </p:nvGraphicFramePr>
        <p:xfrm>
          <a:off x="2805352" y="1197682"/>
          <a:ext cx="3533296" cy="38223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58536">
                  <a:extLst>
                    <a:ext uri="{9D8B030D-6E8A-4147-A177-3AD203B41FA5}">
                      <a16:colId xmlns="" xmlns:a16="http://schemas.microsoft.com/office/drawing/2014/main" val="3310358285"/>
                    </a:ext>
                  </a:extLst>
                </a:gridCol>
                <a:gridCol w="1002154">
                  <a:extLst>
                    <a:ext uri="{9D8B030D-6E8A-4147-A177-3AD203B41FA5}">
                      <a16:colId xmlns="" xmlns:a16="http://schemas.microsoft.com/office/drawing/2014/main" val="4232519338"/>
                    </a:ext>
                  </a:extLst>
                </a:gridCol>
                <a:gridCol w="643909">
                  <a:extLst>
                    <a:ext uri="{9D8B030D-6E8A-4147-A177-3AD203B41FA5}">
                      <a16:colId xmlns="" xmlns:a16="http://schemas.microsoft.com/office/drawing/2014/main" val="1030733545"/>
                    </a:ext>
                  </a:extLst>
                </a:gridCol>
                <a:gridCol w="1128697">
                  <a:extLst>
                    <a:ext uri="{9D8B030D-6E8A-4147-A177-3AD203B41FA5}">
                      <a16:colId xmlns="" xmlns:a16="http://schemas.microsoft.com/office/drawing/2014/main" val="4122055144"/>
                    </a:ext>
                  </a:extLst>
                </a:gridCol>
              </a:tblGrid>
              <a:tr h="479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Formula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Nitrogen rule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DBE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Calc. </a:t>
                      </a:r>
                      <a:r>
                        <a:rPr lang="en-US" sz="1000" b="1" i="1" u="none" strike="noStrike" dirty="0">
                          <a:effectLst/>
                        </a:rPr>
                        <a:t>m/z</a:t>
                      </a:r>
                      <a:endParaRPr lang="en-US" sz="1000" b="1" i="1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1763048872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NS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45.9751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420520862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45.9877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36364519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NO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endParaRPr lang="en-US" sz="1000" b="1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Invalid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1.5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45.9929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4292861999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CH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b="1" u="none" strike="noStrike" dirty="0">
                          <a:effectLst/>
                        </a:rPr>
                        <a:t>O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endParaRPr lang="en-US" sz="1000" b="1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Valid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46.0055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292600657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46.0167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2187000001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46.0293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347186672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3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46.0405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970174632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b="1" u="none" strike="noStrike" dirty="0">
                          <a:effectLst/>
                        </a:rPr>
                        <a:t>H</a:t>
                      </a:r>
                      <a:r>
                        <a:rPr lang="en-US" sz="1000" b="1" u="none" strike="noStrike" baseline="-25000" dirty="0">
                          <a:effectLst/>
                        </a:rPr>
                        <a:t>6</a:t>
                      </a:r>
                      <a:r>
                        <a:rPr lang="en-US" sz="1000" b="1" u="none" strike="noStrike" dirty="0">
                          <a:effectLst/>
                        </a:rPr>
                        <a:t>O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Valid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46.0419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413777996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</a:t>
                      </a:r>
                      <a:r>
                        <a:rPr lang="en-US" sz="1000" u="none" strike="noStrike" baseline="-25000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46.0531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672574544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8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-0.5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46.0657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2359700040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C</a:t>
                      </a:r>
                      <a:r>
                        <a:rPr lang="en-US" sz="1000" b="0" u="none" strike="noStrike" baseline="-25000" dirty="0">
                          <a:effectLst/>
                        </a:rPr>
                        <a:t>3</a:t>
                      </a:r>
                      <a:r>
                        <a:rPr lang="en-US" sz="1000" b="0" u="none" strike="noStrike" dirty="0">
                          <a:effectLst/>
                        </a:rPr>
                        <a:t>H</a:t>
                      </a:r>
                      <a:r>
                        <a:rPr lang="en-US" sz="1000" b="0" u="none" strike="noStrike" baseline="-25000" dirty="0">
                          <a:effectLst/>
                        </a:rPr>
                        <a:t>10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effectLst/>
                        </a:rPr>
                        <a:t>Valid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u="none" strike="noStrike" dirty="0">
                          <a:effectLst/>
                        </a:rPr>
                        <a:t>-1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u="none" strike="noStrike" dirty="0">
                          <a:effectLst/>
                        </a:rPr>
                        <a:t>46.0783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3030294673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14</a:t>
                      </a:r>
                      <a:r>
                        <a:rPr lang="en-US" sz="1000" u="none" strike="noStrike" dirty="0">
                          <a:effectLst/>
                        </a:rPr>
                        <a:t>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46.0816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2041354751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14</a:t>
                      </a:r>
                      <a:r>
                        <a:rPr lang="en-US" sz="1000" u="none" strike="noStrike" dirty="0">
                          <a:effectLst/>
                        </a:rPr>
                        <a:t>O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46.0994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1934723933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16</a:t>
                      </a:r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-6.5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46.1232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2616375056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H</a:t>
                      </a:r>
                      <a:r>
                        <a:rPr lang="en-US" sz="1000" u="none" strike="noStrike" baseline="-25000" dirty="0">
                          <a:effectLst/>
                        </a:rPr>
                        <a:t>18</a:t>
                      </a:r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r>
                        <a:rPr lang="en-US" sz="1000" u="none" strike="noStrike" baseline="-25000" dirty="0">
                          <a:effectLst/>
                        </a:rPr>
                        <a:t>2</a:t>
                      </a:r>
                      <a:endParaRPr lang="en-US" sz="1000" b="0" i="0" u="none" strike="noStrike" baseline="-250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Valid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-7</a:t>
                      </a:r>
                      <a:endParaRPr lang="en-US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46.1470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2" marR="10072" marT="10072" marB="0" anchor="ctr"/>
                </a:tc>
                <a:extLst>
                  <a:ext uri="{0D108BD9-81ED-4DB2-BD59-A6C34878D82A}">
                    <a16:rowId xmlns="" xmlns:a16="http://schemas.microsoft.com/office/drawing/2014/main" val="42981434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24862" y="2067694"/>
            <a:ext cx="161954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Nitrogen dioxide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24862" y="2305285"/>
            <a:ext cx="1164871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Formic acid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24862" y="3223161"/>
            <a:ext cx="81657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400" dirty="0"/>
              <a:t>Ethanol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0372"/>
              </p:ext>
            </p:extLst>
          </p:nvPr>
        </p:nvGraphicFramePr>
        <p:xfrm>
          <a:off x="179512" y="1486618"/>
          <a:ext cx="1276286" cy="26693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8834">
                  <a:extLst>
                    <a:ext uri="{9D8B030D-6E8A-4147-A177-3AD203B41FA5}">
                      <a16:colId xmlns="" xmlns:a16="http://schemas.microsoft.com/office/drawing/2014/main" val="1633062359"/>
                    </a:ext>
                  </a:extLst>
                </a:gridCol>
                <a:gridCol w="967452">
                  <a:extLst>
                    <a:ext uri="{9D8B030D-6E8A-4147-A177-3AD203B41FA5}">
                      <a16:colId xmlns="" xmlns:a16="http://schemas.microsoft.com/office/drawing/2014/main" val="3486596796"/>
                    </a:ext>
                  </a:extLst>
                </a:gridCol>
              </a:tblGrid>
              <a:tr h="329308"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+mj-lt"/>
                        </a:rPr>
                        <a:t>Mass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2884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1.0078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33244398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23354423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12.0000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10019320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24253525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14.0031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8347516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18365241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15.9949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60009024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25304490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30.9738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14141869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39847202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31.9721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3741533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8753070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j-lt"/>
                        </a:rPr>
                        <a:t>Cl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j-lt"/>
                        </a:rPr>
                        <a:t>34.9689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8" marR="9268" marT="9268" marB="0" anchor="b"/>
                </a:tc>
                <a:extLst>
                  <a:ext uri="{0D108BD9-81ED-4DB2-BD59-A6C34878D82A}">
                    <a16:rowId xmlns="" xmlns:a16="http://schemas.microsoft.com/office/drawing/2014/main" val="42665949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1800" y="684549"/>
            <a:ext cx="36474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b="1" dirty="0"/>
              <a:t>Mass = 46. What can it be?</a:t>
            </a:r>
          </a:p>
        </p:txBody>
      </p:sp>
    </p:spTree>
    <p:extLst>
      <p:ext uri="{BB962C8B-B14F-4D97-AF65-F5344CB8AC3E}">
        <p14:creationId xmlns:p14="http://schemas.microsoft.com/office/powerpoint/2010/main" val="17199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Nitrogen rule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059582"/>
            <a:ext cx="8496944" cy="354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compounds containing exclusively H, C, N, O, Si, P, S, and the halogens: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 nominal mass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odd number of N atoms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nominal mass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zero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number of N atoms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N.B.: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Reverses for +H and –H charged compounds!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reverse for electron impact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classical GC since only an electron is lost)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works for small molecules (the non-integer part of masses will add up)</a:t>
            </a:r>
          </a:p>
        </p:txBody>
      </p:sp>
      <p:sp>
        <p:nvSpPr>
          <p:cNvPr id="5" name="Rectangle 4"/>
          <p:cNvSpPr/>
          <p:nvPr/>
        </p:nvSpPr>
        <p:spPr>
          <a:xfrm>
            <a:off x="-4604" y="4856261"/>
            <a:ext cx="7055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http://fiehnlab.ucdavis.edu/projects/Seven_Golden_Rules/Nitrogen_Rule</a:t>
            </a:r>
          </a:p>
        </p:txBody>
      </p:sp>
    </p:spTree>
    <p:extLst>
      <p:ext uri="{BB962C8B-B14F-4D97-AF65-F5344CB8AC3E}">
        <p14:creationId xmlns:p14="http://schemas.microsoft.com/office/powerpoint/2010/main" val="19791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Double bond equivalent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2766" y="3291830"/>
            <a:ext cx="4607666" cy="133794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b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DBE = 1 !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6564" y="1092940"/>
            <a:ext cx="8345916" cy="47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(DBE)	== Ring Double Bond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(RDBE) ==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 of unsaturation (UN,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	== Pi Bonds or Rings (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5626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Fiehn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regarding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why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DBE is </a:t>
            </a:r>
            <a:r>
              <a:rPr lang="da-DK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misleading</a:t>
            </a:r>
            <a:r>
              <a:rPr lang="da-DK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: http://fiehnlab.ucdavis.edu/projects/Seven_Golden_Rules/Ring-Double-Bonds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8724"/>
              </p:ext>
            </p:extLst>
          </p:nvPr>
        </p:nvGraphicFramePr>
        <p:xfrm>
          <a:off x="3884732" y="3356782"/>
          <a:ext cx="1425956" cy="89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CS ChemDraw Drawing" r:id="rId4" imgW="2166480" imgH="1362255" progId="ChemDraw.Document.6.0">
                  <p:embed/>
                </p:oleObj>
              </mc:Choice>
              <mc:Fallback>
                <p:oleObj name="CS ChemDraw Drawing" r:id="rId4" imgW="2166480" imgH="13622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4732" y="3356782"/>
                        <a:ext cx="1425956" cy="89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94676"/>
              </p:ext>
            </p:extLst>
          </p:nvPr>
        </p:nvGraphicFramePr>
        <p:xfrm>
          <a:off x="5469267" y="3357827"/>
          <a:ext cx="1425956" cy="89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CS ChemDraw Drawing" r:id="rId6" imgW="2166840" imgH="1360458" progId="ChemDraw.Document.6.0">
                  <p:embed/>
                </p:oleObj>
              </mc:Choice>
              <mc:Fallback>
                <p:oleObj name="CS ChemDraw Drawing" r:id="rId6" imgW="216684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9267" y="3357827"/>
                        <a:ext cx="1425956" cy="89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5182"/>
              </p:ext>
            </p:extLst>
          </p:nvPr>
        </p:nvGraphicFramePr>
        <p:xfrm>
          <a:off x="7034476" y="3357827"/>
          <a:ext cx="1425956" cy="89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CS ChemDraw Drawing" r:id="rId8" imgW="2166480" imgH="1360458" progId="ChemDraw.Document.6.0">
                  <p:embed/>
                </p:oleObj>
              </mc:Choice>
              <mc:Fallback>
                <p:oleObj name="CS ChemDraw Drawing" r:id="rId8" imgW="216648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4476" y="3357827"/>
                        <a:ext cx="1425956" cy="89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7200" y="1817987"/>
                <a:ext cx="8352928" cy="2900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For molecules containing only carbon, hydrogen, monovalent halogens, nitrogen, and oxygen:</a:t>
                </a:r>
                <a:b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</a:b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𝐷𝐵𝐸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/>
                </a:r>
                <a:b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</a:b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C = number of carbons, H = number of hydrogens, X= number of halogens and N = number of </a:t>
                </a:r>
                <a:r>
                  <a:rPr lang="en-US" sz="1500" dirty="0" err="1">
                    <a:solidFill>
                      <a:sysClr val="windowText" lastClr="000000"/>
                    </a:solidFill>
                    <a:latin typeface="Calibri" panose="020F0502020204030204"/>
                  </a:rPr>
                  <a:t>nitrogens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.</a:t>
                </a:r>
              </a:p>
              <a:p>
                <a:pPr lvl="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All other atoms are ignored.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150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Double bonds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+1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 DBE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Triple bonds   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+2 DBE</a:t>
                </a:r>
              </a:p>
              <a:p>
                <a:pPr marL="22860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Rings               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+1 DBE</a:t>
                </a:r>
              </a:p>
              <a:p>
                <a:pPr marL="228600" lvl="0" indent="-228600" fontAlgn="auto">
                  <a:lnSpc>
                    <a:spcPct val="6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Benzene rings 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</a:t>
                </a:r>
                <a:r>
                  <a:rPr lang="en-US" sz="150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 +4 DBE</a:t>
                </a:r>
                <a:endParaRPr lang="en-GB" sz="15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0" y="1817987"/>
                <a:ext cx="8352928" cy="2900153"/>
              </a:xfrm>
              <a:prstGeom prst="rect">
                <a:avLst/>
              </a:prstGeom>
              <a:blipFill rotWithShape="1">
                <a:blip r:embed="rId10"/>
                <a:stretch>
                  <a:fillRect l="-292" t="-2941" b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</p:spPr>
        <p:txBody>
          <a:bodyPr/>
          <a:lstStyle/>
          <a:p>
            <a:r>
              <a:rPr lang="da-DK" dirty="0" err="1" smtClean="0"/>
              <a:t>Molecular</a:t>
            </a:r>
            <a:r>
              <a:rPr lang="da-DK" dirty="0" smtClean="0"/>
              <a:t> </a:t>
            </a:r>
            <a:r>
              <a:rPr lang="da-DK" dirty="0" err="1" smtClean="0"/>
              <a:t>formula</a:t>
            </a:r>
            <a:r>
              <a:rPr lang="da-DK" dirty="0" smtClean="0"/>
              <a:t>: Isotope pattern</a:t>
            </a:r>
            <a:br>
              <a:rPr lang="da-DK" dirty="0" smtClean="0"/>
            </a:b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68118"/>
              </p:ext>
            </p:extLst>
          </p:nvPr>
        </p:nvGraphicFramePr>
        <p:xfrm>
          <a:off x="207834" y="1059582"/>
          <a:ext cx="2203925" cy="3516166"/>
        </p:xfrm>
        <a:graphic>
          <a:graphicData uri="http://schemas.openxmlformats.org/drawingml/2006/table">
            <a:tbl>
              <a:tblPr/>
              <a:tblGrid>
                <a:gridCol w="294294">
                  <a:extLst>
                    <a:ext uri="{9D8B030D-6E8A-4147-A177-3AD203B41FA5}">
                      <a16:colId xmlns="" xmlns:a16="http://schemas.microsoft.com/office/drawing/2014/main" val="1633062359"/>
                    </a:ext>
                  </a:extLst>
                </a:gridCol>
                <a:gridCol w="654513">
                  <a:extLst>
                    <a:ext uri="{9D8B030D-6E8A-4147-A177-3AD203B41FA5}">
                      <a16:colId xmlns="" xmlns:a16="http://schemas.microsoft.com/office/drawing/2014/main" val="3486596796"/>
                    </a:ext>
                  </a:extLst>
                </a:gridCol>
                <a:gridCol w="1255118">
                  <a:extLst>
                    <a:ext uri="{9D8B030D-6E8A-4147-A177-3AD203B41FA5}">
                      <a16:colId xmlns="" xmlns:a16="http://schemas.microsoft.com/office/drawing/2014/main" val="1433992473"/>
                    </a:ext>
                  </a:extLst>
                </a:gridCol>
              </a:tblGrid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b="1" u="none" strike="noStrike" dirty="0" smtClean="0">
                          <a:effectLst/>
                          <a:latin typeface="+mn-lt"/>
                        </a:rPr>
                        <a:t>Mass 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b="1" u="none" strike="noStrike" dirty="0" err="1" smtClean="0">
                          <a:effectLst/>
                          <a:latin typeface="+mn-lt"/>
                        </a:rPr>
                        <a:t>Rel</a:t>
                      </a:r>
                      <a:r>
                        <a:rPr lang="da-DK" sz="1000" b="1" u="none" strike="noStrike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da-DK" sz="1000" b="1" u="none" strike="noStrike" dirty="0" err="1" smtClean="0">
                          <a:effectLst/>
                          <a:latin typeface="+mn-lt"/>
                        </a:rPr>
                        <a:t>abundance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288490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H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1.0078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0.999885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4439834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2.0141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0.000115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859639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5442370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C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12.0000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0.9893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32046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13.0033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0.0107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710216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535250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14.0031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0.99636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475160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15.0001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0.00364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876856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652414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O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15.9949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0.99757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0090247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16.9991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0.00038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044909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17.9992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0.00205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4186951"/>
                  </a:ext>
                </a:extLst>
              </a:tr>
              <a:tr h="146766"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6766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30.9738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720221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31.9721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0.9499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153382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32.9715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0.0075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3876358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33.9679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0.0425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3990417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5307079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Cl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34.9689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0.7576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6594933"/>
                  </a:ext>
                </a:extLst>
              </a:tr>
              <a:tr h="146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36.9659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000" u="none" strike="noStrike" dirty="0" smtClean="0">
                          <a:effectLst/>
                          <a:latin typeface="+mn-lt"/>
                        </a:rPr>
                        <a:t>0.2424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8" marR="7338" marT="7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057346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702116" y="843558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</a:t>
            </a:r>
            <a:r>
              <a:rPr lang="da-DK" b="1" baseline="-25000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lang="da-DK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H</a:t>
            </a:r>
            <a:r>
              <a:rPr lang="da-DK" b="1" baseline="-25000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5</a:t>
            </a:r>
            <a:r>
              <a:rPr lang="da-DK" b="1" dirty="0" smtClean="0">
                <a:solidFill>
                  <a:srgbClr val="0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Cl</a:t>
            </a:r>
            <a:endParaRPr lang="da-DK" b="1" dirty="0">
              <a:solidFill>
                <a:prstClr val="black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06" t="16069" r="995" b="19793"/>
          <a:stretch/>
        </p:blipFill>
        <p:spPr>
          <a:xfrm>
            <a:off x="3124656" y="1248038"/>
            <a:ext cx="4096950" cy="1611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659982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  <a:hlinkClick r:id="rId4"/>
              </a:rPr>
              <a:t>http://www.alchemistmatt.com/mwthelp/isotopicdistribution.htm</a:t>
            </a:r>
            <a:endParaRPr lang="da-DK" sz="1200" dirty="0" smtClean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  <a:hlinkClick r:id="rId5"/>
              </a:rPr>
              <a:t>http://www.chem.uoa.gr/applets/AppletMS/Appl_Ms2.html</a:t>
            </a:r>
            <a:endParaRPr lang="da-DK" sz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96664" y="2931790"/>
            <a:ext cx="3090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0.9893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6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• 0.999885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0.7576 = </a:t>
            </a:r>
            <a:r>
              <a:rPr lang="da-DK" sz="1200" u="sng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0.7098</a:t>
            </a:r>
            <a:endParaRPr lang="da-DK" sz="120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96664" y="3437587"/>
            <a:ext cx="317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6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(0.9893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0.0107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0.999885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5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0.7576) </a:t>
            </a:r>
            <a:r>
              <a:rPr lang="da-DK" sz="12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+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5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(0.9893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6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0.999885</a:t>
            </a:r>
            <a:r>
              <a:rPr lang="da-DK" sz="1200" baseline="300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4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0.000115 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</a:rPr>
              <a:t>•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0.7576)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= </a:t>
            </a:r>
            <a:r>
              <a:rPr lang="da-DK" sz="1200" u="sng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0.04647</a:t>
            </a:r>
            <a:endParaRPr lang="da-DK" sz="1200" u="sng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936834" y="1539121"/>
            <a:ext cx="187821" cy="1534807"/>
          </a:xfrm>
          <a:custGeom>
            <a:avLst/>
            <a:gdLst>
              <a:gd name="connsiteX0" fmla="*/ 1282478 w 1282478"/>
              <a:gd name="connsiteY0" fmla="*/ 0 h 3405491"/>
              <a:gd name="connsiteX1" fmla="*/ 216 w 1282478"/>
              <a:gd name="connsiteY1" fmla="*/ 1219200 h 3405491"/>
              <a:gd name="connsiteX2" fmla="*/ 1177375 w 1282478"/>
              <a:gd name="connsiteY2" fmla="*/ 3405352 h 34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478" h="3405491">
                <a:moveTo>
                  <a:pt x="1282478" y="0"/>
                </a:moveTo>
                <a:cubicBezTo>
                  <a:pt x="650105" y="325820"/>
                  <a:pt x="17733" y="651641"/>
                  <a:pt x="216" y="1219200"/>
                </a:cubicBezTo>
                <a:cubicBezTo>
                  <a:pt x="-17301" y="1786759"/>
                  <a:pt x="1031982" y="3422869"/>
                  <a:pt x="1177375" y="3405352"/>
                </a:cubicBezTo>
              </a:path>
            </a:pathLst>
          </a:cu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615288" y="1851671"/>
            <a:ext cx="485132" cy="1876976"/>
          </a:xfrm>
          <a:custGeom>
            <a:avLst/>
            <a:gdLst>
              <a:gd name="connsiteX0" fmla="*/ 515042 w 536062"/>
              <a:gd name="connsiteY0" fmla="*/ 0 h 2102069"/>
              <a:gd name="connsiteX1" fmla="*/ 35 w 536062"/>
              <a:gd name="connsiteY1" fmla="*/ 536028 h 2102069"/>
              <a:gd name="connsiteX2" fmla="*/ 536062 w 536062"/>
              <a:gd name="connsiteY2" fmla="*/ 2102069 h 2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062" h="2102069">
                <a:moveTo>
                  <a:pt x="515042" y="0"/>
                </a:moveTo>
                <a:cubicBezTo>
                  <a:pt x="255787" y="92841"/>
                  <a:pt x="-3468" y="185683"/>
                  <a:pt x="35" y="536028"/>
                </a:cubicBezTo>
                <a:cubicBezTo>
                  <a:pt x="3538" y="886373"/>
                  <a:pt x="536062" y="2102069"/>
                  <a:pt x="536062" y="2102069"/>
                </a:cubicBezTo>
              </a:path>
            </a:pathLst>
          </a:cu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6681252" y="1994225"/>
            <a:ext cx="1419140" cy="1968383"/>
          </a:xfrm>
          <a:prstGeom prst="arc">
            <a:avLst/>
          </a:prstGeom>
          <a:noFill/>
          <a:ln w="28575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2651" y="1455646"/>
            <a:ext cx="701757" cy="180000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2650" y="1662713"/>
            <a:ext cx="701757" cy="331512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8644" y="1662714"/>
            <a:ext cx="701757" cy="331512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36589" y="3073928"/>
            <a:ext cx="2571915" cy="1580394"/>
            <a:chOff x="6536589" y="3073928"/>
            <a:chExt cx="2571915" cy="1580394"/>
          </a:xfrm>
        </p:grpSpPr>
        <p:pic>
          <p:nvPicPr>
            <p:cNvPr id="27" name="Picture 4" descr="http://www.alchemistmatt.com/images/MwtIsoAbundance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11630" r="5239" b="26588"/>
            <a:stretch/>
          </p:blipFill>
          <p:spPr bwMode="auto">
            <a:xfrm>
              <a:off x="6536589" y="3073928"/>
              <a:ext cx="2571915" cy="158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082752" y="3197658"/>
              <a:ext cx="809728" cy="3214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96663" y="2942823"/>
            <a:ext cx="2749043" cy="276999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6664" y="3426309"/>
            <a:ext cx="3031520" cy="227302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6664" y="3653611"/>
            <a:ext cx="3031520" cy="419029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656" y="4198317"/>
            <a:ext cx="273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(difference to </a:t>
            </a:r>
            <a:r>
              <a:rPr lang="da-DK" sz="1200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table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due to differences in </a:t>
            </a:r>
            <a:b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da-DK" sz="1200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abundances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in </a:t>
            </a:r>
            <a:r>
              <a:rPr lang="da-DK" sz="1200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sources</a:t>
            </a:r>
            <a:r>
              <a:rPr lang="da-DK" sz="12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data)</a:t>
            </a:r>
            <a:endParaRPr lang="da-DK" sz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53162" y="1707654"/>
            <a:ext cx="46805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73142" y="1243668"/>
            <a:ext cx="64807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53162" y="4271959"/>
            <a:ext cx="468052" cy="160526"/>
          </a:xfrm>
          <a:prstGeom prst="rect">
            <a:avLst/>
          </a:prstGeom>
          <a:solidFill>
            <a:srgbClr val="5B9BD5">
              <a:alpha val="3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82047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4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+1</a:t>
            </a:r>
            <a:endParaRPr lang="da-DK" sz="14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18562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4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+2</a:t>
            </a:r>
            <a:endParaRPr lang="da-DK" sz="14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06594" y="3651870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400" b="1" dirty="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+3</a:t>
            </a:r>
            <a:endParaRPr lang="da-DK" sz="1400" b="1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43379" y="1710957"/>
            <a:ext cx="477835" cy="16052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3379" y="1859718"/>
            <a:ext cx="477835" cy="16052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73142" y="1248038"/>
            <a:ext cx="648072" cy="15615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43709" y="4271959"/>
            <a:ext cx="477505" cy="156156"/>
          </a:xfrm>
          <a:prstGeom prst="rect">
            <a:avLst/>
          </a:prstGeom>
          <a:solidFill>
            <a:srgbClr val="ED7D31">
              <a:lumMod val="75000"/>
              <a:alpha val="3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43379" y="1707654"/>
            <a:ext cx="477835" cy="152064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73142" y="1243668"/>
            <a:ext cx="648072" cy="144000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73142" y="1387668"/>
            <a:ext cx="648072" cy="151453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43379" y="4269394"/>
            <a:ext cx="477835" cy="163091"/>
          </a:xfrm>
          <a:prstGeom prst="rect">
            <a:avLst/>
          </a:prstGeom>
          <a:solidFill>
            <a:srgbClr val="70AD47">
              <a:lumMod val="75000"/>
              <a:alpha val="3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280" y="3160588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 smtClean="0"/>
              <a:t>monoisotopic</a:t>
            </a:r>
            <a:r>
              <a:rPr lang="da-DK" sz="1200" dirty="0" smtClean="0"/>
              <a:t> </a:t>
            </a:r>
            <a:r>
              <a:rPr lang="da-DK" sz="1200" dirty="0" err="1" smtClean="0"/>
              <a:t>mass</a:t>
            </a:r>
            <a:endParaRPr lang="da-DK" sz="1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118178" y="3384000"/>
            <a:ext cx="190126" cy="153553"/>
          </a:xfrm>
          <a:prstGeom prst="straightConnector1">
            <a:avLst/>
          </a:prstGeom>
          <a:solidFill>
            <a:srgbClr val="C5D0E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7884368" y="4654322"/>
            <a:ext cx="1224136" cy="221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4876006"/>
            <a:ext cx="3744416" cy="276999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http://predret.org/tools/mass-decomposition/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1"/>
          <a:stretch/>
        </p:blipFill>
        <p:spPr>
          <a:xfrm>
            <a:off x="96592" y="895028"/>
            <a:ext cx="7965909" cy="4248472"/>
          </a:xfrm>
          <a:prstGeom prst="rect">
            <a:avLst/>
          </a:prstGeom>
        </p:spPr>
      </p:pic>
      <p:sp>
        <p:nvSpPr>
          <p:cNvPr id="7" name="white overlay"/>
          <p:cNvSpPr/>
          <p:nvPr/>
        </p:nvSpPr>
        <p:spPr bwMode="auto">
          <a:xfrm>
            <a:off x="-36512" y="771550"/>
            <a:ext cx="9144000" cy="4363646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BFBFBF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8352"/>
          <a:stretch/>
        </p:blipFill>
        <p:spPr>
          <a:xfrm>
            <a:off x="5004048" y="2427734"/>
            <a:ext cx="1620203" cy="2011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1333"/>
          <a:stretch/>
        </p:blipFill>
        <p:spPr>
          <a:xfrm>
            <a:off x="6876256" y="771550"/>
            <a:ext cx="1620203" cy="4363646"/>
          </a:xfrm>
          <a:prstGeom prst="rect">
            <a:avLst/>
          </a:prstGeom>
        </p:spPr>
      </p:pic>
      <p:pic>
        <p:nvPicPr>
          <p:cNvPr id="5123" name="mag" descr="Z:\JPZS - Jan Stanstrup\2016_EMN_webinar\lupe-magnifier-loupe-glass-magnifying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0000">
            <a:off x="6352" y="1876416"/>
            <a:ext cx="4054996" cy="41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Molecular formula: Automatic decomposition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7744" y="4849820"/>
            <a:ext cx="4748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Kind T, </a:t>
            </a:r>
            <a:r>
              <a:rPr lang="en-US" sz="1200" dirty="0" err="1"/>
              <a:t>Fiehn</a:t>
            </a:r>
            <a:r>
              <a:rPr lang="en-US" sz="1200" dirty="0"/>
              <a:t> O. BMC Bioinformatics. 2007 Mar;8(1):105. </a:t>
            </a:r>
          </a:p>
        </p:txBody>
      </p:sp>
    </p:spTree>
    <p:extLst>
      <p:ext uri="{BB962C8B-B14F-4D97-AF65-F5344CB8AC3E}">
        <p14:creationId xmlns:p14="http://schemas.microsoft.com/office/powerpoint/2010/main" val="12072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Steno_Powerpoint Template_2.1">
  <a:themeElements>
    <a:clrScheme name="Brugerdefineret 1">
      <a:dk1>
        <a:srgbClr val="001965"/>
      </a:dk1>
      <a:lt1>
        <a:srgbClr val="FFFFFF"/>
      </a:lt1>
      <a:dk2>
        <a:srgbClr val="001965"/>
      </a:dk2>
      <a:lt2>
        <a:srgbClr val="009FDA"/>
      </a:lt2>
      <a:accent1>
        <a:srgbClr val="009FDA"/>
      </a:accent1>
      <a:accent2>
        <a:srgbClr val="001965"/>
      </a:accent2>
      <a:accent3>
        <a:srgbClr val="C81F49"/>
      </a:accent3>
      <a:accent4>
        <a:srgbClr val="F58220"/>
      </a:accent4>
      <a:accent5>
        <a:srgbClr val="00AF41"/>
      </a:accent5>
      <a:accent6>
        <a:srgbClr val="82786F"/>
      </a:accent6>
      <a:hlink>
        <a:srgbClr val="009FDA"/>
      </a:hlink>
      <a:folHlink>
        <a:srgbClr val="009FDA"/>
      </a:folHlink>
    </a:clrScheme>
    <a:fontScheme name="NN1-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D0E5"/>
        </a:solidFill>
        <a:ln w="9525" cap="flat" cmpd="sng" algn="ctr">
          <a:solidFill>
            <a:srgbClr val="C5D0E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N1-White 1">
        <a:dk1>
          <a:srgbClr val="001965"/>
        </a:dk1>
        <a:lt1>
          <a:srgbClr val="FFFFFF"/>
        </a:lt1>
        <a:dk2>
          <a:srgbClr val="001965"/>
        </a:dk2>
        <a:lt2>
          <a:srgbClr val="808080"/>
        </a:lt2>
        <a:accent1>
          <a:srgbClr val="001965"/>
        </a:accent1>
        <a:accent2>
          <a:srgbClr val="A8C903"/>
        </a:accent2>
        <a:accent3>
          <a:srgbClr val="FFFFFF"/>
        </a:accent3>
        <a:accent4>
          <a:srgbClr val="001455"/>
        </a:accent4>
        <a:accent5>
          <a:srgbClr val="AAABB8"/>
        </a:accent5>
        <a:accent6>
          <a:srgbClr val="98B602"/>
        </a:accent6>
        <a:hlink>
          <a:srgbClr val="8A560F"/>
        </a:hlink>
        <a:folHlink>
          <a:srgbClr val="E64A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Steno_Powerpoint Template_2.1</Template>
  <TotalTime>7311</TotalTime>
  <Words>2726</Words>
  <Application>Microsoft Office PowerPoint</Application>
  <PresentationFormat>On-screen Show (16:9)</PresentationFormat>
  <Paragraphs>939</Paragraphs>
  <Slides>46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Steno_Powerpoint Template_2.1</vt:lpstr>
      <vt:lpstr>CS ChemDraw Drawing</vt:lpstr>
      <vt:lpstr>PowerPoint Presentation</vt:lpstr>
      <vt:lpstr>Agenda </vt:lpstr>
      <vt:lpstr>Why is identification important?</vt:lpstr>
      <vt:lpstr>Finding the molecular formula</vt:lpstr>
      <vt:lpstr>Molecular formula: Mass alone</vt:lpstr>
      <vt:lpstr>Molecular formula: Nitrogen rule </vt:lpstr>
      <vt:lpstr>Molecular formula: Double bond equivalent </vt:lpstr>
      <vt:lpstr>Molecular formula: Isotope pattern </vt:lpstr>
      <vt:lpstr>Molecular formula: Automatic decomposition </vt:lpstr>
      <vt:lpstr>Finding the pseudo-molecular 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plausible compound candidates  from databases</vt:lpstr>
      <vt:lpstr>PowerPoint Presentation</vt:lpstr>
      <vt:lpstr>PowerPoint Presentation</vt:lpstr>
      <vt:lpstr>Using the fragmentation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Fragmentation is not everything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are you really really sure or just a little sure?</vt:lpstr>
      <vt:lpstr>PowerPoint Presentation</vt:lpstr>
      <vt:lpstr>PowerPoint Presentation</vt:lpstr>
      <vt:lpstr>Summary</vt:lpstr>
      <vt:lpstr>PowerPoint Presentation</vt:lpstr>
      <vt:lpstr>Suggested future reading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Stanstrup</dc:creator>
  <cp:lastModifiedBy>Jan Stanstrup</cp:lastModifiedBy>
  <cp:revision>194</cp:revision>
  <cp:lastPrinted>2016-05-12T07:26:21Z</cp:lastPrinted>
  <dcterms:created xsi:type="dcterms:W3CDTF">2016-05-04T11:46:03Z</dcterms:created>
  <dcterms:modified xsi:type="dcterms:W3CDTF">2016-08-24T12:54:57Z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2003-11-30T23:00:00Z</vt:filetime>
  </property>
  <property fmtid="{D5CDD505-2E9C-101B-9397-08002B2CF9AE}" pid="3" name="Checked by">
    <vt:lpwstr>PHS</vt:lpwstr>
  </property>
  <property fmtid="{D5CDD505-2E9C-101B-9397-08002B2CF9AE}" pid="4" name="Department">
    <vt:lpwstr>NNIT Learning Solutions</vt:lpwstr>
  </property>
</Properties>
</file>