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5" r:id="rId3"/>
    <p:sldId id="326" r:id="rId4"/>
    <p:sldId id="331" r:id="rId5"/>
    <p:sldId id="332" r:id="rId6"/>
    <p:sldId id="327" r:id="rId7"/>
    <p:sldId id="333" r:id="rId8"/>
    <p:sldId id="351" r:id="rId9"/>
    <p:sldId id="330" r:id="rId10"/>
    <p:sldId id="340" r:id="rId11"/>
    <p:sldId id="341" r:id="rId12"/>
    <p:sldId id="345" r:id="rId13"/>
    <p:sldId id="353" r:id="rId14"/>
    <p:sldId id="346" r:id="rId15"/>
    <p:sldId id="347" r:id="rId16"/>
    <p:sldId id="354" r:id="rId17"/>
    <p:sldId id="356" r:id="rId18"/>
    <p:sldId id="329" r:id="rId19"/>
    <p:sldId id="344" r:id="rId20"/>
    <p:sldId id="328" r:id="rId21"/>
  </p:sldIdLst>
  <p:sldSz cx="9144000" cy="5143500" type="screen16x9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9FDA"/>
    <a:srgbClr val="00B7FF"/>
    <a:srgbClr val="BFBFBF"/>
    <a:srgbClr val="C7C2BA"/>
    <a:srgbClr val="00D4FF"/>
    <a:srgbClr val="0053FF"/>
    <a:srgbClr val="ED153F"/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101" autoAdjust="0"/>
  </p:normalViewPr>
  <p:slideViewPr>
    <p:cSldViewPr>
      <p:cViewPr>
        <p:scale>
          <a:sx n="137" d="100"/>
          <a:sy n="137" d="100"/>
        </p:scale>
        <p:origin x="-780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0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2986B-2D83-3D45-8594-E229DABFD4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9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85A4D-B4AC-474A-A4B8-4DEB7DF46D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da-DK" dirty="0" err="1" smtClean="0"/>
              <a:t>Publish</a:t>
            </a:r>
            <a:r>
              <a:rPr lang="da-DK" baseline="0" dirty="0" smtClean="0"/>
              <a:t> slides? </a:t>
            </a:r>
            <a:r>
              <a:rPr lang="da-DK" baseline="0" dirty="0" err="1" smtClean="0"/>
              <a:t>Slideshare</a:t>
            </a:r>
            <a:r>
              <a:rPr lang="da-DK" baseline="0" dirty="0" smtClean="0"/>
              <a:t>, researchgate, </a:t>
            </a:r>
            <a:r>
              <a:rPr lang="da-DK" baseline="0" dirty="0" err="1" smtClean="0"/>
              <a:t>my</a:t>
            </a:r>
            <a:r>
              <a:rPr lang="da-DK" baseline="0" dirty="0" smtClean="0"/>
              <a:t> website?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7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Pseudo-molecular</a:t>
            </a:r>
            <a:r>
              <a:rPr lang="en-US" baseline="0" dirty="0" smtClean="0"/>
              <a:t> 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99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Pseudo-molecular</a:t>
            </a:r>
            <a:r>
              <a:rPr lang="en-US" baseline="0" dirty="0" smtClean="0"/>
              <a:t> ion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Only ionized by adding or removing a hydrogen.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There are other things than fragments that can cause additional peaks from the same compound </a:t>
            </a:r>
            <a:r>
              <a:rPr lang="en-US" baseline="0" dirty="0" smtClean="0">
                <a:sym typeface="Wingdings" panose="05000000000000000000" pitchFamily="2" charset="2"/>
              </a:rPr>
              <a:t> adducts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73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not the most common adducts that would be chloride - or at least they are very small</a:t>
            </a:r>
            <a:r>
              <a:rPr lang="en-US" baseline="0" dirty="0" smtClean="0"/>
              <a:t> – but we see these other adducts…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Remember this is MS1.</a:t>
            </a:r>
            <a:r>
              <a:rPr lang="en-US" baseline="0" dirty="0" smtClean="0"/>
              <a:t> so also </a:t>
            </a:r>
            <a:r>
              <a:rPr lang="en-US" baseline="0" dirty="0" err="1" smtClean="0"/>
              <a:t>coeluting</a:t>
            </a:r>
            <a:r>
              <a:rPr lang="en-US" baseline="0" dirty="0" smtClean="0"/>
              <a:t> compounds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Doing this manually is a very tedious process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0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Normal analysis </a:t>
            </a:r>
            <a:r>
              <a:rPr lang="en-US" dirty="0" smtClean="0">
                <a:sym typeface="Wingdings" panose="05000000000000000000" pitchFamily="2" charset="2"/>
              </a:rPr>
              <a:t> specific measurement  jump right</a:t>
            </a:r>
            <a:r>
              <a:rPr lang="en-US" baseline="0" dirty="0" smtClean="0">
                <a:sym typeface="Wingdings" panose="05000000000000000000" pitchFamily="2" charset="2"/>
              </a:rPr>
              <a:t> to interpretation</a:t>
            </a:r>
          </a:p>
          <a:p>
            <a:pPr marL="0" indent="0">
              <a:buFont typeface="Arial" charset="0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Sample contains so much more information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This is where metabolomics stand out and these and the steps</a:t>
            </a:r>
            <a:r>
              <a:rPr lang="en-US" baseline="0" dirty="0" smtClean="0"/>
              <a:t> we will be talking about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Chromatogram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Ion Chromatogram (TIC)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r>
              <a:rPr lang="en-US" baseline="0" dirty="0" smtClean="0"/>
              <a:t>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time point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/>
              <a:t>Mass</a:t>
            </a:r>
            <a:r>
              <a:rPr lang="en-US" baseline="0" dirty="0" smtClean="0"/>
              <a:t> </a:t>
            </a:r>
            <a:r>
              <a:rPr lang="en-US" baseline="0" dirty="0" smtClean="0"/>
              <a:t>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Extracted Ion Chromatogram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5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40148"/>
            <a:ext cx="6912768" cy="8632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80" y="3673716"/>
            <a:ext cx="1579776" cy="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 bwMode="auto">
          <a:xfrm>
            <a:off x="0" y="2"/>
            <a:ext cx="9165952" cy="1007997"/>
          </a:xfrm>
          <a:prstGeom prst="rect">
            <a:avLst/>
          </a:prstGeom>
          <a:solidFill>
            <a:srgbClr val="00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  <a:noFill/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9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 baseline="0"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_____________________________________________________________________________References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01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6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3869555" cy="324063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23"/>
          <p:cNvSpPr>
            <a:spLocks noGrp="1"/>
          </p:cNvSpPr>
          <p:nvPr>
            <p:ph sz="quarter" idx="14" hasCustomPrompt="1"/>
          </p:nvPr>
        </p:nvSpPr>
        <p:spPr>
          <a:xfrm>
            <a:off x="4518869" y="1203324"/>
            <a:ext cx="3869555" cy="324063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2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9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ladsholder til indhold 23"/>
          <p:cNvSpPr>
            <a:spLocks noGrp="1"/>
          </p:cNvSpPr>
          <p:nvPr>
            <p:ph sz="quarter" idx="15" hasCustomPrompt="1"/>
          </p:nvPr>
        </p:nvSpPr>
        <p:spPr>
          <a:xfrm>
            <a:off x="5868144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5" name="Pladsholder til indhold 23"/>
          <p:cNvSpPr>
            <a:spLocks noGrp="1"/>
          </p:cNvSpPr>
          <p:nvPr>
            <p:ph sz="quarter" idx="16" hasCustomPrompt="1"/>
          </p:nvPr>
        </p:nvSpPr>
        <p:spPr>
          <a:xfrm>
            <a:off x="3141278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6" name="Pladsholder til indhold 23"/>
          <p:cNvSpPr>
            <a:spLocks noGrp="1"/>
          </p:cNvSpPr>
          <p:nvPr>
            <p:ph sz="quarter" idx="17" hasCustomPrompt="1"/>
          </p:nvPr>
        </p:nvSpPr>
        <p:spPr>
          <a:xfrm>
            <a:off x="414412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4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6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412" y="771550"/>
            <a:ext cx="7992000" cy="3600400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353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62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412" y="4881523"/>
            <a:ext cx="5688632" cy="1384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123478"/>
            <a:ext cx="7325940" cy="7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412" y="1214439"/>
            <a:ext cx="7467600" cy="32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4411347"/>
            <a:ext cx="936103" cy="464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84" r:id="rId8"/>
    <p:sldLayoutId id="2147483685" r:id="rId9"/>
  </p:sldLayoutIdLst>
  <p:hf sldNum="0" hdr="0" ftr="0" dt="0"/>
  <p:txStyles>
    <p:titleStyle>
      <a:lvl1pPr algn="l" defTabSz="981075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1965"/>
          </a:solidFill>
          <a:latin typeface="+mj-lt"/>
          <a:ea typeface="ＭＳ Ｐゴシック" charset="0"/>
          <a:cs typeface="+mj-cs"/>
        </a:defRPr>
      </a:lvl1pPr>
      <a:lvl2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2pPr>
      <a:lvl3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3pPr>
      <a:lvl4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4pPr>
      <a:lvl5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5pPr>
      <a:lvl6pPr marL="4572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6pPr>
      <a:lvl7pPr marL="9144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7pPr>
      <a:lvl8pPr marL="13716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8pPr>
      <a:lvl9pPr marL="18288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9pPr>
    </p:titleStyle>
    <p:bodyStyle>
      <a:lvl1pPr marL="287338" indent="-287338" algn="l" defTabSz="981075" rtl="0" eaLnBrk="1" fontAlgn="base" hangingPunct="1">
        <a:spcBef>
          <a:spcPct val="40000"/>
        </a:spcBef>
        <a:spcAft>
          <a:spcPct val="0"/>
        </a:spcAft>
        <a:buClr>
          <a:srgbClr val="009FDA"/>
        </a:buClr>
        <a:buSzPct val="120000"/>
        <a:buFont typeface="Wingdings" charset="2"/>
        <a:buChar char="§"/>
        <a:defRPr sz="2000" b="0">
          <a:solidFill>
            <a:srgbClr val="001965"/>
          </a:solidFill>
          <a:latin typeface="+mn-lt"/>
          <a:ea typeface="ＭＳ Ｐゴシック" charset="0"/>
          <a:cs typeface="+mn-cs"/>
        </a:defRPr>
      </a:lvl1pPr>
      <a:lvl2pPr marL="738188" indent="-269875" algn="l" defTabSz="981075" rtl="0" eaLnBrk="1" fontAlgn="base" hangingPunct="1">
        <a:spcBef>
          <a:spcPct val="10000"/>
        </a:spcBef>
        <a:spcAft>
          <a:spcPct val="20000"/>
        </a:spcAft>
        <a:buClr>
          <a:srgbClr val="001965"/>
        </a:buClr>
        <a:buSzPct val="120000"/>
        <a:buFont typeface="Wingdings" charset="2"/>
        <a:buChar char="§"/>
        <a:defRPr sz="1800">
          <a:solidFill>
            <a:srgbClr val="001965"/>
          </a:solidFill>
          <a:latin typeface="+mn-lt"/>
          <a:ea typeface="ＭＳ Ｐゴシック" charset="0"/>
        </a:defRPr>
      </a:lvl2pPr>
      <a:lvl3pPr marL="1227138" indent="-27463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3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3pPr>
      <a:lvl4pPr marL="1708150" indent="-29368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4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4pPr>
      <a:lvl5pPr marL="21764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5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5pPr>
      <a:lvl6pPr marL="26336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6pPr>
      <a:lvl7pPr marL="30908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7pPr>
      <a:lvl8pPr marL="35480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8pPr>
      <a:lvl9pPr marL="40052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1" y="1134492"/>
            <a:ext cx="878497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r>
              <a:rPr lang="en-GB" sz="3200" b="1" dirty="0" smtClean="0"/>
              <a:t>Metabolomics pre-processing &amp; Compound Annotation</a:t>
            </a:r>
            <a:endParaRPr lang="en-GB" sz="3200" b="1" kern="0" dirty="0">
              <a:solidFill>
                <a:schemeClr val="bg2"/>
              </a:solidFill>
              <a:latin typeface="Verdana"/>
              <a:cs typeface="+mj-cs"/>
            </a:endParaRPr>
          </a:p>
        </p:txBody>
      </p:sp>
      <p:pic>
        <p:nvPicPr>
          <p:cNvPr id="5" name="Picture 2" descr="Twitter_logo_blue.png (1139×92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2" y="4443698"/>
            <a:ext cx="162938" cy="1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1" y="2472447"/>
            <a:ext cx="8784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kern="0" dirty="0">
                <a:latin typeface="Verdana"/>
              </a:rPr>
              <a:t>6</a:t>
            </a:r>
            <a:r>
              <a:rPr lang="da-DK" kern="0" dirty="0" smtClean="0">
                <a:latin typeface="Verdana"/>
              </a:rPr>
              <a:t>. September </a:t>
            </a:r>
            <a:r>
              <a:rPr lang="da-DK" kern="0" dirty="0">
                <a:latin typeface="Verdana"/>
              </a:rPr>
              <a:t>2016</a:t>
            </a:r>
          </a:p>
          <a:p>
            <a:endParaRPr lang="da-DK" b="1" kern="0" dirty="0">
              <a:latin typeface="Verdana"/>
            </a:endParaRPr>
          </a:p>
          <a:p>
            <a:pPr algn="ctr"/>
            <a:endParaRPr lang="da-DK" b="1" kern="0" dirty="0" smtClean="0">
              <a:latin typeface="Verdana"/>
            </a:endParaRPr>
          </a:p>
          <a:p>
            <a:r>
              <a:rPr lang="da-DK" b="1" kern="0" dirty="0" smtClean="0">
                <a:latin typeface="Verdana"/>
              </a:rPr>
              <a:t>Gözde Gürdeniz &amp; Jan </a:t>
            </a:r>
            <a:r>
              <a:rPr lang="da-DK" b="1" kern="0" dirty="0" err="1">
                <a:latin typeface="Verdana"/>
              </a:rPr>
              <a:t>Stanstrup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43808" y="3921318"/>
            <a:ext cx="2555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stanstrup@gmail.com</a:t>
            </a:r>
            <a:endParaRPr lang="en-GB" sz="1400" dirty="0"/>
          </a:p>
          <a:p>
            <a:r>
              <a:rPr lang="en-GB" sz="1400" dirty="0"/>
              <a:t>http://stanstrup.github.io</a:t>
            </a:r>
          </a:p>
          <a:p>
            <a:r>
              <a:rPr lang="en-GB" sz="1400" dirty="0"/>
              <a:t>   @</a:t>
            </a:r>
            <a:r>
              <a:rPr lang="en-GB" sz="1400" dirty="0" err="1"/>
              <a:t>JanStanstrup</a:t>
            </a:r>
            <a:endParaRPr lang="en-GB" sz="1400" dirty="0"/>
          </a:p>
        </p:txBody>
      </p:sp>
      <p:pic>
        <p:nvPicPr>
          <p:cNvPr id="6" name="Picture 17" descr="NAT_ppt_top_red_u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1" y="3921318"/>
            <a:ext cx="255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a-DK" sz="1400" dirty="0"/>
              <a:t>gozg@nexs.ku.dk</a:t>
            </a:r>
          </a:p>
        </p:txBody>
      </p:sp>
    </p:spTree>
    <p:extLst>
      <p:ext uri="{BB962C8B-B14F-4D97-AF65-F5344CB8AC3E}">
        <p14:creationId xmlns:p14="http://schemas.microsoft.com/office/powerpoint/2010/main" val="12928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Complex 3D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3356" r="11618" b="16982"/>
          <a:stretch/>
        </p:blipFill>
        <p:spPr bwMode="auto">
          <a:xfrm>
            <a:off x="509391" y="987574"/>
            <a:ext cx="7488832" cy="40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 rot="300000">
            <a:off x="1545631" y="3582399"/>
            <a:ext cx="6552728" cy="45719"/>
          </a:xfrm>
          <a:prstGeom prst="rect">
            <a:avLst/>
          </a:prstGeom>
          <a:noFill/>
          <a:ln w="9525" cap="flat" cmpd="sng" algn="ctr">
            <a:solidFill>
              <a:srgbClr val="ED153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0817" y="306593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EIC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Complex 3D data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3356" r="11618" b="16982"/>
          <a:stretch/>
        </p:blipFill>
        <p:spPr bwMode="auto">
          <a:xfrm>
            <a:off x="509391" y="987574"/>
            <a:ext cx="7488832" cy="40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 rot="6720000">
            <a:off x="780751" y="2720934"/>
            <a:ext cx="3902045" cy="45719"/>
          </a:xfrm>
          <a:prstGeom prst="rect">
            <a:avLst/>
          </a:prstGeom>
          <a:noFill/>
          <a:ln w="9525" cap="flat" cmpd="sng" algn="ctr">
            <a:solidFill>
              <a:srgbClr val="ED153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582224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Mass spectrum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Molecular formula: Isotope pattern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09987" y="987574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800" b="1" baseline="-25000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H</a:t>
            </a:r>
            <a:r>
              <a:rPr lang="en-US" sz="2800" b="1" baseline="-25000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Cl</a:t>
            </a:r>
            <a:endParaRPr lang="en-US" sz="2800" b="1" dirty="0">
              <a:solidFill>
                <a:prstClr val="black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35696" y="1724988"/>
            <a:ext cx="5472608" cy="3362816"/>
            <a:chOff x="6536589" y="3073928"/>
            <a:chExt cx="2571915" cy="1580394"/>
          </a:xfrm>
        </p:grpSpPr>
        <p:pic>
          <p:nvPicPr>
            <p:cNvPr id="27" name="Picture 4" descr="http://www.alchemistmatt.com/images/MwtIsoAbundance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" t="11630" r="5239" b="26588"/>
            <a:stretch/>
          </p:blipFill>
          <p:spPr bwMode="auto">
            <a:xfrm>
              <a:off x="6536589" y="3073928"/>
              <a:ext cx="2571915" cy="158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082752" y="3197658"/>
              <a:ext cx="809728" cy="3214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419872" y="343584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+1</a:t>
            </a:r>
            <a:endParaRPr lang="en-US" sz="1800" b="1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08538" y="343584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+2</a:t>
            </a:r>
            <a:endParaRPr lang="en-US" sz="1800" b="1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16016" y="343584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+3</a:t>
            </a:r>
            <a:endParaRPr lang="en-US" sz="1800" b="1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995686"/>
            <a:ext cx="2304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monoisotopic mass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131840" y="2314877"/>
            <a:ext cx="304249" cy="245723"/>
          </a:xfrm>
          <a:prstGeom prst="straightConnector1">
            <a:avLst/>
          </a:prstGeom>
          <a:solidFill>
            <a:srgbClr val="C5D0E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7884368" y="4654322"/>
            <a:ext cx="1224136" cy="221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939902"/>
            <a:ext cx="8820472" cy="11949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en-US" sz="1200" b="1" dirty="0"/>
              <a:t>Ionization in the ESI source. Some </a:t>
            </a:r>
            <a:r>
              <a:rPr lang="en-US" sz="1200" b="1" i="1" dirty="0"/>
              <a:t>in-source</a:t>
            </a:r>
            <a:r>
              <a:rPr lang="en-US" sz="1200" b="1" dirty="0"/>
              <a:t> fragmentation takes place (green here).</a:t>
            </a:r>
          </a:p>
          <a:p>
            <a:pPr marL="342900" indent="-342900">
              <a:buAutoNum type="arabicParenR"/>
            </a:pPr>
            <a:r>
              <a:rPr lang="en-US" sz="1200" b="1" dirty="0"/>
              <a:t>Everything passes the quadrupole</a:t>
            </a:r>
          </a:p>
          <a:p>
            <a:pPr marL="342900" indent="-342900">
              <a:buAutoNum type="arabicParenR"/>
            </a:pPr>
            <a:r>
              <a:rPr lang="en-US" sz="1200" b="1" dirty="0"/>
              <a:t>Collision cell is ”off”</a:t>
            </a:r>
          </a:p>
          <a:p>
            <a:pPr marL="342900" indent="-342900">
              <a:buAutoNum type="arabicParenR"/>
            </a:pPr>
            <a:r>
              <a:rPr lang="en-US" sz="1200" b="1" dirty="0"/>
              <a:t>TOF separates by </a:t>
            </a:r>
            <a:r>
              <a:rPr lang="en-US" sz="1200" b="1" i="1" dirty="0"/>
              <a:t>m/z</a:t>
            </a:r>
            <a:endParaRPr lang="en-US" sz="12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 smtClean="0"/>
              <a:t>Fragmentation</a:t>
            </a:r>
            <a:r>
              <a:rPr lang="en-US" kern="0" dirty="0"/>
              <a:t>: MS</a:t>
            </a:r>
            <a:r>
              <a:rPr lang="en-US" kern="0" baseline="30000" dirty="0"/>
              <a:t>1</a:t>
            </a:r>
            <a:r>
              <a:rPr lang="en-US" kern="0" dirty="0"/>
              <a:t> (Q-TOF)</a:t>
            </a:r>
          </a:p>
          <a:p>
            <a:pPr marL="360000">
              <a:tabLst>
                <a:tab pos="1797050" algn="l"/>
              </a:tabLst>
            </a:pPr>
            <a:endParaRPr lang="en-US" kern="0" baseline="30000" dirty="0"/>
          </a:p>
        </p:txBody>
      </p:sp>
      <p:pic>
        <p:nvPicPr>
          <p:cNvPr id="6146" name="Picture 2" descr="Z:\JPZS - Jan Stanstrup\2016_EMN_webinar\ESI-M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8060071" cy="28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0" y="699542"/>
            <a:ext cx="731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4299942"/>
            <a:ext cx="5673561" cy="5109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 smtClean="0"/>
              <a:t>Adducts</a:t>
            </a:r>
            <a:r>
              <a:rPr lang="en-US" kern="0" dirty="0"/>
              <a:t/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51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r="2775" b="8448"/>
          <a:stretch/>
        </p:blipFill>
        <p:spPr bwMode="auto">
          <a:xfrm>
            <a:off x="107504" y="1347615"/>
            <a:ext cx="86051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5924" y="1881467"/>
            <a:ext cx="82298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/>
              <a:t>[2M-H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]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2749882"/>
            <a:ext cx="133914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/>
              <a:t>[2M+Na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-2H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]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833778"/>
            <a:ext cx="82298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/>
              <a:t>[3M-H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]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7308304" y="3850108"/>
            <a:ext cx="1418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[4M+Fe</a:t>
            </a:r>
            <a:r>
              <a:rPr lang="en-US" sz="1200" baseline="30000" dirty="0" smtClean="0"/>
              <a:t>3+</a:t>
            </a:r>
            <a:r>
              <a:rPr lang="en-US" sz="1200" dirty="0" smtClean="0"/>
              <a:t>-4H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]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476967"/>
            <a:ext cx="121090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/>
              <a:t>Contaminants</a:t>
            </a:r>
            <a:endParaRPr lang="en-US" sz="12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19672" y="2749882"/>
            <a:ext cx="144016" cy="901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6088" y="2787774"/>
            <a:ext cx="35165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76056" y="3518887"/>
            <a:ext cx="1418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[4M+Fe</a:t>
            </a:r>
            <a:r>
              <a:rPr lang="en-US" sz="1200" baseline="30000" dirty="0" smtClean="0"/>
              <a:t>3+</a:t>
            </a:r>
            <a:r>
              <a:rPr lang="en-US" sz="1200" dirty="0" smtClean="0"/>
              <a:t>-4H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]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75988" y="3833778"/>
            <a:ext cx="175828" cy="376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11961" y="2427734"/>
            <a:ext cx="1440159" cy="1699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16016" y="2479964"/>
            <a:ext cx="1027562" cy="1799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4168" y="2427734"/>
            <a:ext cx="398941" cy="1782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26790" y="2139314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???</a:t>
            </a:r>
            <a:endParaRPr lang="en-US" sz="1200" baseline="30000" dirty="0"/>
          </a:p>
        </p:txBody>
      </p:sp>
      <p:sp>
        <p:nvSpPr>
          <p:cNvPr id="38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 smtClean="0"/>
              <a:t>Adducts and polymers</a:t>
            </a:r>
            <a:r>
              <a:rPr lang="en-US" kern="0" dirty="0"/>
              <a:t/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768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  <p:bldP spid="10" grpId="0"/>
      <p:bldP spid="18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or not?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9" y="607544"/>
            <a:ext cx="7668344" cy="45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07544"/>
            <a:ext cx="7668344" cy="45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Unrelated and probably contaminant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/>
        </p:blipFill>
        <p:spPr bwMode="auto">
          <a:xfrm>
            <a:off x="179512" y="699542"/>
            <a:ext cx="7728794" cy="445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Why we need pre-processing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33"/>
          <a:stretch/>
        </p:blipFill>
        <p:spPr bwMode="auto">
          <a:xfrm>
            <a:off x="2555776" y="524402"/>
            <a:ext cx="3456384" cy="456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70790" y="7079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4568E-6 L -0.31493 -0.045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Why we need pre-processing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6000"/>
            <a:ext cx="8643018" cy="32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59832" y="1332000"/>
            <a:ext cx="2088232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23528" y="1491630"/>
            <a:ext cx="8496504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r>
              <a:rPr lang="en-US" sz="1800" b="1" kern="0" dirty="0" smtClean="0"/>
              <a:t>Why do we </a:t>
            </a:r>
            <a:r>
              <a:rPr lang="en-US" sz="1800" b="1" kern="0" dirty="0"/>
              <a:t>do metabolomics </a:t>
            </a:r>
            <a:r>
              <a:rPr lang="en-US" sz="1800" b="1" kern="0" dirty="0" smtClean="0"/>
              <a:t>and what does the data look like?</a:t>
            </a:r>
          </a:p>
          <a:p>
            <a:pPr>
              <a:spcBef>
                <a:spcPts val="2000"/>
              </a:spcBef>
            </a:pPr>
            <a:r>
              <a:rPr lang="en-US" sz="1800" b="1" kern="0" dirty="0" smtClean="0"/>
              <a:t>LC-MS data pre-processing</a:t>
            </a:r>
          </a:p>
          <a:p>
            <a:pPr>
              <a:spcBef>
                <a:spcPts val="2000"/>
              </a:spcBef>
            </a:pPr>
            <a:r>
              <a:rPr lang="en-US" sz="1800" b="1" kern="0" dirty="0" smtClean="0"/>
              <a:t>Compound identification</a:t>
            </a:r>
            <a:endParaRPr lang="en-US" sz="1800" b="1" kern="0" dirty="0"/>
          </a:p>
        </p:txBody>
      </p:sp>
    </p:spTree>
    <p:extLst>
      <p:ext uri="{BB962C8B-B14F-4D97-AF65-F5344CB8AC3E}">
        <p14:creationId xmlns:p14="http://schemas.microsoft.com/office/powerpoint/2010/main" val="24694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Converting data to open formats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9739"/>
              </p:ext>
            </p:extLst>
          </p:nvPr>
        </p:nvGraphicFramePr>
        <p:xfrm>
          <a:off x="180527" y="1923951"/>
          <a:ext cx="8855969" cy="24479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2374"/>
                <a:gridCol w="1771194"/>
                <a:gridCol w="5572401"/>
              </a:tblGrid>
              <a:tr h="344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Vendor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Formats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Converter</a:t>
                      </a:r>
                      <a:endParaRPr lang="en-US" sz="1400" dirty="0"/>
                    </a:p>
                  </a:txBody>
                  <a:tcPr/>
                </a:tc>
              </a:tr>
              <a:tr h="3447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Agilent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.d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ProteoWizard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586139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Bruker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.d, YEP, BAF, FID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CompassXport</a:t>
                      </a:r>
                      <a:r>
                        <a:rPr lang="en-US" sz="1400" kern="1200" dirty="0" smtClean="0">
                          <a:effectLst/>
                        </a:rPr>
                        <a:t> (Bruker)</a:t>
                      </a:r>
                    </a:p>
                    <a:p>
                      <a:r>
                        <a:rPr lang="en-US" sz="1400" kern="1200" dirty="0" err="1" smtClean="0">
                          <a:effectLst/>
                        </a:rPr>
                        <a:t>ProteoWizard</a:t>
                      </a:r>
                      <a:r>
                        <a:rPr lang="en-US" sz="1400" kern="1200" dirty="0" smtClean="0">
                          <a:effectLst/>
                        </a:rPr>
                        <a:t> (registry trick</a:t>
                      </a:r>
                      <a:r>
                        <a:rPr lang="en-US" sz="1400" kern="1200" baseline="0" dirty="0" smtClean="0">
                          <a:effectLst/>
                        </a:rPr>
                        <a:t> required!</a:t>
                      </a:r>
                      <a:r>
                        <a:rPr lang="en-US" sz="1400" kern="1200" dirty="0" smtClean="0"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44789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Thermo Fisher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RAW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ProteoWizard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8274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Waters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.</a:t>
                      </a:r>
                      <a:r>
                        <a:rPr lang="da-DK" sz="1400" dirty="0" err="1" smtClean="0"/>
                        <a:t>raw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DataBridge</a:t>
                      </a:r>
                      <a:r>
                        <a:rPr lang="da-DK" sz="1400" dirty="0" smtClean="0"/>
                        <a:t> (Waters, </a:t>
                      </a:r>
                      <a:r>
                        <a:rPr lang="da-DK" sz="1400" dirty="0" err="1" smtClean="0"/>
                        <a:t>only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netCDF</a:t>
                      </a:r>
                      <a:r>
                        <a:rPr lang="da-DK" sz="14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ProteoWizard</a:t>
                      </a:r>
                      <a:r>
                        <a:rPr lang="en-US" sz="1400" dirty="0" smtClean="0"/>
                        <a:t> (only new version with </a:t>
                      </a:r>
                      <a:r>
                        <a:rPr lang="en-US" sz="1400" dirty="0" err="1" smtClean="0"/>
                        <a:t>lockmassRefiner</a:t>
                      </a:r>
                      <a:r>
                        <a:rPr lang="en-US" sz="1400" dirty="0" smtClean="0"/>
                        <a:t> filter)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Masswolf</a:t>
                      </a:r>
                      <a:r>
                        <a:rPr lang="en-US" sz="1400" dirty="0" smtClean="0"/>
                        <a:t>: Intertwines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lockmass</a:t>
                      </a:r>
                      <a:r>
                        <a:rPr lang="en-US" sz="1400" baseline="0" dirty="0" smtClean="0"/>
                        <a:t> scans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5552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Converters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ProteoWizard</a:t>
            </a:r>
            <a:r>
              <a:rPr lang="en-US" sz="1400" dirty="0" smtClean="0"/>
              <a:t> for most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Some vendor converters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Some (old) format specific converters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8512" y="555526"/>
            <a:ext cx="4283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Formats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netCDF</a:t>
            </a:r>
            <a:r>
              <a:rPr lang="en-US" sz="1400" dirty="0"/>
              <a:t>: Obsolete, limited, well-supported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mzXML</a:t>
            </a:r>
            <a:r>
              <a:rPr lang="en-US" sz="1400" dirty="0"/>
              <a:t>: Obsolete, well-supported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mzData</a:t>
            </a:r>
            <a:r>
              <a:rPr lang="en-US" sz="1400" dirty="0"/>
              <a:t>: </a:t>
            </a:r>
            <a:r>
              <a:rPr lang="en-US" sz="1400" dirty="0" smtClean="0"/>
              <a:t>Obsolete, limited support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mzML</a:t>
            </a:r>
            <a:r>
              <a:rPr lang="en-US" sz="1400" dirty="0"/>
              <a:t>: Current standard</a:t>
            </a:r>
          </a:p>
        </p:txBody>
      </p:sp>
    </p:spTree>
    <p:extLst>
      <p:ext uri="{BB962C8B-B14F-4D97-AF65-F5344CB8AC3E}">
        <p14:creationId xmlns:p14="http://schemas.microsoft.com/office/powerpoint/2010/main" val="40228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/>
          <a:stretch/>
        </p:blipFill>
        <p:spPr>
          <a:xfrm>
            <a:off x="179512" y="781746"/>
            <a:ext cx="8460000" cy="3878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</p:spPr>
        <p:txBody>
          <a:bodyPr>
            <a:normAutofit/>
          </a:bodyPr>
          <a:lstStyle/>
          <a:p>
            <a:pPr marL="360000">
              <a:spcBef>
                <a:spcPts val="0"/>
              </a:spcBef>
            </a:pPr>
            <a:r>
              <a:rPr lang="en-US" sz="2400" noProof="0" dirty="0" smtClean="0">
                <a:solidFill>
                  <a:schemeClr val="tx1"/>
                </a:solidFill>
              </a:rPr>
              <a:t>What is a metabolomics experiment?</a:t>
            </a:r>
            <a:endParaRPr lang="en-US" sz="2400" noProof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732240" y="672116"/>
            <a:ext cx="1944216" cy="3937300"/>
          </a:xfrm>
          <a:prstGeom prst="rect">
            <a:avLst/>
          </a:prstGeom>
          <a:solidFill>
            <a:srgbClr val="009FDA">
              <a:alpha val="31000"/>
            </a:srgbClr>
          </a:solidFill>
          <a:ln w="9525" cap="flat" cmpd="sng" algn="ctr">
            <a:solidFill>
              <a:srgbClr val="00B7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11760" y="3507854"/>
            <a:ext cx="936104" cy="216024"/>
          </a:xfrm>
          <a:prstGeom prst="rect">
            <a:avLst/>
          </a:prstGeom>
          <a:solidFill>
            <a:srgbClr val="009FDA">
              <a:alpha val="31000"/>
            </a:srgbClr>
          </a:solidFill>
          <a:ln w="9525" cap="flat" cmpd="sng" algn="ctr">
            <a:solidFill>
              <a:srgbClr val="00B7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11760" y="3507854"/>
            <a:ext cx="936104" cy="19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Separating the components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89266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3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Separating the components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r="1474" b="2225"/>
          <a:stretch/>
        </p:blipFill>
        <p:spPr bwMode="auto">
          <a:xfrm>
            <a:off x="395536" y="593159"/>
            <a:ext cx="7779180" cy="43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Scanning the compounds in complex samples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" y="1275606"/>
            <a:ext cx="814186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Scanning the compounds in complex samples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3" r="1401" b="3813"/>
          <a:stretch/>
        </p:blipFill>
        <p:spPr bwMode="auto">
          <a:xfrm>
            <a:off x="277363" y="656392"/>
            <a:ext cx="8039053" cy="436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Scanning the compounds in complex samples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 bwMode="auto">
          <a:xfrm>
            <a:off x="35496" y="552701"/>
            <a:ext cx="7992888" cy="46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 smtClean="0"/>
              <a:t>Complex 3D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1491630"/>
            <a:ext cx="828048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>
              <a:spcBef>
                <a:spcPts val="2000"/>
              </a:spcBef>
            </a:pPr>
            <a:endParaRPr lang="en-US" sz="1800" b="1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3356" r="11618" b="16982"/>
          <a:stretch/>
        </p:blipFill>
        <p:spPr bwMode="auto">
          <a:xfrm>
            <a:off x="509391" y="987574"/>
            <a:ext cx="7488832" cy="40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no_Powerpoint Template_2.1">
  <a:themeElements>
    <a:clrScheme name="Brugerdefineret 1">
      <a:dk1>
        <a:srgbClr val="001965"/>
      </a:dk1>
      <a:lt1>
        <a:srgbClr val="FFFFFF"/>
      </a:lt1>
      <a:dk2>
        <a:srgbClr val="001965"/>
      </a:dk2>
      <a:lt2>
        <a:srgbClr val="009FDA"/>
      </a:lt2>
      <a:accent1>
        <a:srgbClr val="009FDA"/>
      </a:accent1>
      <a:accent2>
        <a:srgbClr val="001965"/>
      </a:accent2>
      <a:accent3>
        <a:srgbClr val="C81F49"/>
      </a:accent3>
      <a:accent4>
        <a:srgbClr val="F58220"/>
      </a:accent4>
      <a:accent5>
        <a:srgbClr val="00AF41"/>
      </a:accent5>
      <a:accent6>
        <a:srgbClr val="82786F"/>
      </a:accent6>
      <a:hlink>
        <a:srgbClr val="009FDA"/>
      </a:hlink>
      <a:folHlink>
        <a:srgbClr val="009FDA"/>
      </a:folHlink>
    </a:clrScheme>
    <a:fontScheme name="NN1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1-White 1">
        <a:dk1>
          <a:srgbClr val="001965"/>
        </a:dk1>
        <a:lt1>
          <a:srgbClr val="FFFFFF"/>
        </a:lt1>
        <a:dk2>
          <a:srgbClr val="001965"/>
        </a:dk2>
        <a:lt2>
          <a:srgbClr val="808080"/>
        </a:lt2>
        <a:accent1>
          <a:srgbClr val="001965"/>
        </a:accent1>
        <a:accent2>
          <a:srgbClr val="A8C903"/>
        </a:accent2>
        <a:accent3>
          <a:srgbClr val="FFFFFF"/>
        </a:accent3>
        <a:accent4>
          <a:srgbClr val="001455"/>
        </a:accent4>
        <a:accent5>
          <a:srgbClr val="AAABB8"/>
        </a:accent5>
        <a:accent6>
          <a:srgbClr val="98B602"/>
        </a:accent6>
        <a:hlink>
          <a:srgbClr val="8A560F"/>
        </a:hlink>
        <a:folHlink>
          <a:srgbClr val="E64A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Steno_Powerpoint Template_2.1</Template>
  <TotalTime>7251</TotalTime>
  <Words>428</Words>
  <Application>Microsoft Office PowerPoint</Application>
  <PresentationFormat>On-screen Show (16:9)</PresentationFormat>
  <Paragraphs>125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Steno_Powerpoint Template_2.1</vt:lpstr>
      <vt:lpstr>PowerPoint Presentation</vt:lpstr>
      <vt:lpstr>Agenda </vt:lpstr>
      <vt:lpstr>What is a metabolomics experiment?</vt:lpstr>
      <vt:lpstr>Separating the components </vt:lpstr>
      <vt:lpstr>Separating the components </vt:lpstr>
      <vt:lpstr>Scanning the compounds in complex samples </vt:lpstr>
      <vt:lpstr>Scanning the compounds in complex samples </vt:lpstr>
      <vt:lpstr>Scanning the compounds in complex samples </vt:lpstr>
      <vt:lpstr>Complex 3D data </vt:lpstr>
      <vt:lpstr>Complex 3D data </vt:lpstr>
      <vt:lpstr>Complex 3D data </vt:lpstr>
      <vt:lpstr>Molecular formula: Isotope pattern </vt:lpstr>
      <vt:lpstr>PowerPoint Presentation</vt:lpstr>
      <vt:lpstr>PowerPoint Presentation</vt:lpstr>
      <vt:lpstr>PowerPoint Presentation</vt:lpstr>
      <vt:lpstr>Related or not?</vt:lpstr>
      <vt:lpstr>Unrelated and probably contaminant</vt:lpstr>
      <vt:lpstr>Why we need pre-processing </vt:lpstr>
      <vt:lpstr>Why we need pre-processing </vt:lpstr>
      <vt:lpstr>Converting data to open formats 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Stanstrup</dc:creator>
  <cp:lastModifiedBy>Jan Stanstrup</cp:lastModifiedBy>
  <cp:revision>235</cp:revision>
  <cp:lastPrinted>2016-05-12T07:26:21Z</cp:lastPrinted>
  <dcterms:created xsi:type="dcterms:W3CDTF">2016-05-04T11:46:03Z</dcterms:created>
  <dcterms:modified xsi:type="dcterms:W3CDTF">2016-08-24T11:57:56Z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2003-11-30T23:00:00Z</vt:filetime>
  </property>
  <property fmtid="{D5CDD505-2E9C-101B-9397-08002B2CF9AE}" pid="3" name="Checked by">
    <vt:lpwstr>PHS</vt:lpwstr>
  </property>
  <property fmtid="{D5CDD505-2E9C-101B-9397-08002B2CF9AE}" pid="4" name="Department">
    <vt:lpwstr>NNIT Learning Solutions</vt:lpwstr>
  </property>
</Properties>
</file>