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8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6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97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95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54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8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7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55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33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7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2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5146"/>
            <a:ext cx="10515600" cy="603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020932"/>
            <a:ext cx="10515600" cy="51560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C2A97-1BB2-4308-B90B-3FF7D6D2959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AE8FB-83A5-478E-9C7F-F1F536F1C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9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ringer.com/cn/book/9783540938095" TargetMode="External"/><Relationship Id="rId2" Type="http://schemas.openxmlformats.org/officeDocument/2006/relationships/hyperlink" Target="http://physics.nist.gov/cgi-bin/Compositions/stand_alone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 smtClean="0"/>
              <a:t>Material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862" y="819807"/>
            <a:ext cx="11824138" cy="603819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b="1" noProof="0" dirty="0" smtClean="0"/>
              <a:t>Papers</a:t>
            </a:r>
          </a:p>
          <a:p>
            <a:r>
              <a:rPr lang="en-US" sz="3300" u="sng" dirty="0" err="1"/>
              <a:t>Chapter</a:t>
            </a:r>
            <a:r>
              <a:rPr lang="en-US" sz="3300" u="sng" dirty="0"/>
              <a:t> 4 of:</a:t>
            </a:r>
            <a:r>
              <a:rPr lang="en-US" sz="3300" dirty="0"/>
              <a:t> Stanstrup J.</a:t>
            </a:r>
            <a:r>
              <a:rPr lang="en-US" sz="3300" b="1" dirty="0"/>
              <a:t>Metabolomics investigation of whey intake - Discovery of markers and biological effects supported by a computer-assisted compound identification pipeline</a:t>
            </a:r>
            <a:r>
              <a:rPr lang="en-US" sz="3300" dirty="0"/>
              <a:t>. 2014. [Thesis</a:t>
            </a:r>
            <a:r>
              <a:rPr lang="en-US" sz="3300" dirty="0" smtClean="0"/>
              <a:t>]</a:t>
            </a:r>
          </a:p>
          <a:p>
            <a:r>
              <a:rPr lang="en-US" sz="3300" dirty="0" smtClean="0"/>
              <a:t>Kind </a:t>
            </a:r>
            <a:r>
              <a:rPr lang="en-US" sz="3300" dirty="0"/>
              <a:t>T, </a:t>
            </a:r>
            <a:r>
              <a:rPr lang="en-US" sz="3300" dirty="0" err="1"/>
              <a:t>Fiehn</a:t>
            </a:r>
            <a:r>
              <a:rPr lang="en-US" sz="3300" dirty="0"/>
              <a:t> O. </a:t>
            </a:r>
            <a:r>
              <a:rPr lang="en-US" sz="3300" b="1" dirty="0"/>
              <a:t>Seven Golden Rules for heuristic filtering of molecular formulas obtained by accurate mass spectrometry.</a:t>
            </a:r>
            <a:r>
              <a:rPr lang="en-US" sz="3300" dirty="0"/>
              <a:t> BMC Bioinformatics. 2007 Mar;8(1):105. </a:t>
            </a:r>
            <a:endParaRPr lang="en-US" sz="3300" dirty="0" smtClean="0"/>
          </a:p>
          <a:p>
            <a:r>
              <a:rPr lang="en-US" sz="3300" dirty="0" smtClean="0"/>
              <a:t>Dunn WB </a:t>
            </a:r>
            <a:r>
              <a:rPr lang="en-US" sz="3300" dirty="0"/>
              <a:t>et al. </a:t>
            </a:r>
            <a:r>
              <a:rPr lang="en-US" sz="3300" b="1" dirty="0"/>
              <a:t>Mass appeal: Metabolite identification in mass spectrometry-focused untargeted metabolomics</a:t>
            </a:r>
            <a:r>
              <a:rPr lang="en-US" sz="3300" dirty="0"/>
              <a:t>. Metabolomics. 2013 Mar;9(SUPPL.1):44–66. </a:t>
            </a:r>
            <a:endParaRPr lang="en-US" sz="3300" dirty="0" smtClean="0"/>
          </a:p>
          <a:p>
            <a:r>
              <a:rPr lang="en-US" sz="3300" dirty="0" smtClean="0"/>
              <a:t>Stanstrup </a:t>
            </a:r>
            <a:r>
              <a:rPr lang="en-US" sz="3300" dirty="0"/>
              <a:t>J, </a:t>
            </a:r>
            <a:r>
              <a:rPr lang="en-US" sz="3300" dirty="0" err="1"/>
              <a:t>Gerlich</a:t>
            </a:r>
            <a:r>
              <a:rPr lang="en-US" sz="3300" dirty="0"/>
              <a:t> M, Dragsted LO, Neumann S</a:t>
            </a:r>
            <a:r>
              <a:rPr lang="en-US" sz="3300" b="1" dirty="0"/>
              <a:t>. Metabolite profiling and beyond: Approaches for the rapid processing and annotation of human blood serum mass spectrometry data Metabolomics and Metabolite Profiling</a:t>
            </a:r>
            <a:r>
              <a:rPr lang="en-US" sz="3300" dirty="0"/>
              <a:t>. Anal </a:t>
            </a:r>
            <a:r>
              <a:rPr lang="en-US" sz="3300" dirty="0" err="1"/>
              <a:t>Bioanal</a:t>
            </a:r>
            <a:r>
              <a:rPr lang="en-US" sz="3300" dirty="0"/>
              <a:t> Chem. 2013 Jun;405(15):5037–48. </a:t>
            </a:r>
            <a:endParaRPr lang="en-US" sz="3300" dirty="0" smtClean="0"/>
          </a:p>
          <a:p>
            <a:r>
              <a:rPr lang="en-US" sz="3300" dirty="0" err="1" smtClean="0"/>
              <a:t>Gerlich</a:t>
            </a:r>
            <a:r>
              <a:rPr lang="en-US" sz="3300" dirty="0" smtClean="0"/>
              <a:t> </a:t>
            </a:r>
            <a:r>
              <a:rPr lang="en-US" sz="3300" dirty="0"/>
              <a:t>M, Neumann S</a:t>
            </a:r>
            <a:r>
              <a:rPr lang="en-US" sz="3300" b="1" dirty="0"/>
              <a:t>. </a:t>
            </a:r>
            <a:r>
              <a:rPr lang="en-US" sz="3300" b="1" dirty="0" err="1"/>
              <a:t>MetFusion</a:t>
            </a:r>
            <a:r>
              <a:rPr lang="en-US" sz="3300" b="1" dirty="0"/>
              <a:t>: Integration of compound identification strategies</a:t>
            </a:r>
            <a:r>
              <a:rPr lang="en-US" sz="3300" dirty="0"/>
              <a:t>. J Mass </a:t>
            </a:r>
            <a:r>
              <a:rPr lang="en-US" sz="3300" dirty="0" err="1"/>
              <a:t>Spectrom</a:t>
            </a:r>
            <a:r>
              <a:rPr lang="en-US" sz="3300" dirty="0"/>
              <a:t>. 2013;48(3):291–8. </a:t>
            </a:r>
            <a:endParaRPr lang="en-US" sz="3300" dirty="0" smtClean="0"/>
          </a:p>
          <a:p>
            <a:endParaRPr lang="en-US" sz="3000" dirty="0" smtClean="0"/>
          </a:p>
          <a:p>
            <a:pPr marL="0" indent="0">
              <a:buNone/>
            </a:pPr>
            <a:r>
              <a:rPr lang="en-US" sz="4500" b="1" dirty="0" smtClean="0"/>
              <a:t>Papers for orientation</a:t>
            </a:r>
          </a:p>
          <a:p>
            <a:r>
              <a:rPr lang="en-US" sz="3300" dirty="0"/>
              <a:t>Sumner L et al. </a:t>
            </a:r>
            <a:r>
              <a:rPr lang="en-US" sz="3300" b="1" dirty="0"/>
              <a:t>Proposed minimum reporting standards for chemical analysis</a:t>
            </a:r>
            <a:r>
              <a:rPr lang="en-US" sz="3300" dirty="0"/>
              <a:t>. Metabolomics. 2007;3(3):211–21</a:t>
            </a:r>
            <a:r>
              <a:rPr lang="en-US" sz="3300" dirty="0" smtClean="0"/>
              <a:t>.</a:t>
            </a:r>
            <a:br>
              <a:rPr lang="en-US" sz="3300" dirty="0" smtClean="0"/>
            </a:br>
            <a:r>
              <a:rPr lang="en-US" sz="3300" i="1" u="sng" dirty="0" smtClean="0"/>
              <a:t>(the main points are summaries in Dunn et al but you will see this paper reference everywhere)</a:t>
            </a:r>
            <a:endParaRPr lang="en-US" sz="3300" i="1" u="sng" dirty="0"/>
          </a:p>
          <a:p>
            <a:r>
              <a:rPr lang="en-US" sz="3300" dirty="0"/>
              <a:t>Wolf S, Schmidt S, Müller-</a:t>
            </a:r>
            <a:r>
              <a:rPr lang="en-US" sz="3300" dirty="0" err="1"/>
              <a:t>Hannemann</a:t>
            </a:r>
            <a:r>
              <a:rPr lang="en-US" sz="3300" dirty="0"/>
              <a:t> M, Neumann S. </a:t>
            </a:r>
            <a:r>
              <a:rPr lang="en-US" sz="3300" b="1" dirty="0"/>
              <a:t>In silico fragmentation for computer assisted identification of metabolite mass spectra</a:t>
            </a:r>
            <a:r>
              <a:rPr lang="en-US" sz="3300" dirty="0"/>
              <a:t>. BMC Bioinformatics. 2010 Mar;11(1):148</a:t>
            </a:r>
            <a:r>
              <a:rPr lang="en-US" sz="3300" dirty="0" smtClean="0"/>
              <a:t>.</a:t>
            </a:r>
            <a:br>
              <a:rPr lang="en-US" sz="3300" dirty="0" smtClean="0"/>
            </a:br>
            <a:r>
              <a:rPr lang="en-US" sz="3300" i="1" u="sng" dirty="0" smtClean="0"/>
              <a:t>(expanded in </a:t>
            </a:r>
            <a:r>
              <a:rPr lang="en-US" sz="3300" i="1" u="sng" dirty="0" err="1" smtClean="0"/>
              <a:t>Gerlich</a:t>
            </a:r>
            <a:r>
              <a:rPr lang="en-US" sz="3300" i="1" u="sng" dirty="0" smtClean="0"/>
              <a:t>, Neumann. Read if the concept of in-silico fragmentation is not clear to you)</a:t>
            </a:r>
          </a:p>
          <a:p>
            <a:r>
              <a:rPr lang="en-US" sz="3300" dirty="0" err="1" smtClean="0"/>
              <a:t>Kuhl</a:t>
            </a:r>
            <a:r>
              <a:rPr lang="en-US" sz="3300" dirty="0" smtClean="0"/>
              <a:t> </a:t>
            </a:r>
            <a:r>
              <a:rPr lang="en-US" sz="3300" dirty="0"/>
              <a:t>C, </a:t>
            </a:r>
            <a:r>
              <a:rPr lang="en-US" sz="3300" dirty="0" err="1"/>
              <a:t>Tautenhahn</a:t>
            </a:r>
            <a:r>
              <a:rPr lang="en-US" sz="3300" dirty="0"/>
              <a:t> R, </a:t>
            </a:r>
            <a:r>
              <a:rPr lang="en-US" sz="3300" dirty="0" err="1"/>
              <a:t>Böttcher</a:t>
            </a:r>
            <a:r>
              <a:rPr lang="en-US" sz="3300" dirty="0"/>
              <a:t> C, Larson TR, Neumann S. </a:t>
            </a:r>
            <a:r>
              <a:rPr lang="en-US" sz="3300" b="1" dirty="0"/>
              <a:t>CAMERA: An integrated strategy for compound spectra extraction and annotation of liquid chromatography/mass spectrometry data sets</a:t>
            </a:r>
            <a:r>
              <a:rPr lang="en-US" sz="3300" dirty="0"/>
              <a:t>. Anal Chem. 2012 Jan;84(1):283–9. </a:t>
            </a:r>
            <a:endParaRPr lang="en-US" sz="3300" dirty="0" smtClean="0"/>
          </a:p>
          <a:p>
            <a:pPr marL="0" indent="0">
              <a:buNone/>
            </a:pPr>
            <a:endParaRPr lang="en-US" sz="3000" b="1" dirty="0" smtClean="0"/>
          </a:p>
          <a:p>
            <a:pPr marL="0" indent="0">
              <a:buNone/>
            </a:pPr>
            <a:r>
              <a:rPr lang="en-US" sz="4500" b="1" dirty="0" smtClean="0"/>
              <a:t>Reference material</a:t>
            </a:r>
          </a:p>
          <a:p>
            <a:r>
              <a:rPr lang="en-US" sz="3300" dirty="0"/>
              <a:t>Excel file of fragments (Keller BO, Sui J, Young AB, </a:t>
            </a:r>
            <a:r>
              <a:rPr lang="en-US" sz="3300" dirty="0" err="1"/>
              <a:t>Whittal</a:t>
            </a:r>
            <a:r>
              <a:rPr lang="en-US" sz="3300" dirty="0"/>
              <a:t> RM. Interferences and contaminants encountered in modern mass spectrometry. Anal </a:t>
            </a:r>
            <a:r>
              <a:rPr lang="en-US" sz="3300" dirty="0" err="1"/>
              <a:t>Chim</a:t>
            </a:r>
            <a:r>
              <a:rPr lang="en-US" sz="3300" dirty="0"/>
              <a:t> </a:t>
            </a:r>
            <a:r>
              <a:rPr lang="en-US" sz="3300" dirty="0" err="1"/>
              <a:t>Acta</a:t>
            </a:r>
            <a:r>
              <a:rPr lang="en-US" sz="3300" dirty="0"/>
              <a:t>. 2008;627(1):71–81</a:t>
            </a:r>
            <a:r>
              <a:rPr lang="en-US" sz="3300" dirty="0" smtClean="0"/>
              <a:t>.)</a:t>
            </a:r>
          </a:p>
          <a:p>
            <a:r>
              <a:rPr lang="en-US" sz="3300" dirty="0" smtClean="0"/>
              <a:t>IUPAC list of isotopes</a:t>
            </a:r>
          </a:p>
          <a:p>
            <a:r>
              <a:rPr lang="en-US" sz="3300" dirty="0" smtClean="0"/>
              <a:t>Excel </a:t>
            </a:r>
            <a:r>
              <a:rPr lang="en-US" sz="3300" dirty="0"/>
              <a:t>files for isotopic fine-pattern</a:t>
            </a:r>
          </a:p>
          <a:p>
            <a:r>
              <a:rPr lang="en-US" sz="3300" noProof="0" dirty="0" smtClean="0"/>
              <a:t>List of masses for </a:t>
            </a:r>
            <a:r>
              <a:rPr lang="en-US" sz="3300" dirty="0"/>
              <a:t>all isotopes: </a:t>
            </a:r>
            <a:r>
              <a:rPr lang="en-US" sz="3300" dirty="0">
                <a:hlinkClick r:id="rId2"/>
              </a:rPr>
              <a:t>http://</a:t>
            </a:r>
            <a:r>
              <a:rPr lang="en-US" sz="3300" dirty="0" smtClean="0">
                <a:hlinkClick r:id="rId2"/>
              </a:rPr>
              <a:t>physics.nist.gov/cgi-bin/Compositions/stand_alone.pl</a:t>
            </a:r>
            <a:endParaRPr lang="en-US" sz="3300" dirty="0" smtClean="0"/>
          </a:p>
          <a:p>
            <a:r>
              <a:rPr lang="en-US" sz="3300" dirty="0" smtClean="0"/>
              <a:t>Reference table from: </a:t>
            </a:r>
            <a:r>
              <a:rPr lang="en-US" sz="3300" b="1" dirty="0" err="1" smtClean="0"/>
              <a:t>Pretsch</a:t>
            </a:r>
            <a:r>
              <a:rPr lang="en-US" sz="3300" b="1" dirty="0" smtClean="0"/>
              <a:t>, </a:t>
            </a:r>
            <a:r>
              <a:rPr lang="en-US" sz="3300" b="1" dirty="0" err="1" smtClean="0"/>
              <a:t>Buļhlmann</a:t>
            </a:r>
            <a:r>
              <a:rPr lang="en-US" sz="3300" b="1" dirty="0" smtClean="0"/>
              <a:t> </a:t>
            </a:r>
            <a:r>
              <a:rPr lang="en-US" sz="3300" b="1" dirty="0"/>
              <a:t>&amp; </a:t>
            </a:r>
            <a:r>
              <a:rPr lang="en-US" sz="3300" b="1" dirty="0" err="1" smtClean="0"/>
              <a:t>Badertscher</a:t>
            </a:r>
            <a:r>
              <a:rPr lang="en-US" sz="3300" b="1" dirty="0" smtClean="0"/>
              <a:t>. Structure </a:t>
            </a:r>
            <a:r>
              <a:rPr lang="en-US" sz="3300" b="1" dirty="0"/>
              <a:t>Determination of Organic Compounds: Tables of Spectral </a:t>
            </a:r>
            <a:r>
              <a:rPr lang="en-US" sz="3300" b="1" dirty="0" smtClean="0"/>
              <a:t>Data</a:t>
            </a:r>
            <a:r>
              <a:rPr lang="en-US" sz="3300" dirty="0" smtClean="0"/>
              <a:t>.</a:t>
            </a:r>
            <a:br>
              <a:rPr lang="en-US" sz="3300" dirty="0" smtClean="0"/>
            </a:br>
            <a:r>
              <a:rPr lang="en-US" sz="3300" dirty="0" smtClean="0"/>
              <a:t>Get the whole book if you can. Some will have access through their library internet access </a:t>
            </a:r>
            <a:r>
              <a:rPr lang="en-US" sz="3300" dirty="0"/>
              <a:t>@ </a:t>
            </a:r>
            <a:r>
              <a:rPr lang="en-US" sz="3300" dirty="0">
                <a:hlinkClick r:id="rId3"/>
              </a:rPr>
              <a:t>http://</a:t>
            </a:r>
            <a:r>
              <a:rPr lang="en-US" sz="3300" dirty="0" smtClean="0">
                <a:hlinkClick r:id="rId3"/>
              </a:rPr>
              <a:t>www.springer.com/cn/book/9783540938095</a:t>
            </a:r>
            <a:endParaRPr lang="en-US" sz="3300" noProof="0" dirty="0" smtClean="0"/>
          </a:p>
        </p:txBody>
      </p:sp>
    </p:spTree>
    <p:extLst>
      <p:ext uri="{BB962C8B-B14F-4D97-AF65-F5344CB8AC3E}">
        <p14:creationId xmlns:p14="http://schemas.microsoft.com/office/powerpoint/2010/main" val="733901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1_Office Theme</vt:lpstr>
      <vt:lpstr>Material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</dc:title>
  <dc:creator>Jan Stanstrup</dc:creator>
  <cp:lastModifiedBy>Jan Stanstrup</cp:lastModifiedBy>
  <cp:revision>1</cp:revision>
  <dcterms:created xsi:type="dcterms:W3CDTF">2016-02-02T14:45:58Z</dcterms:created>
  <dcterms:modified xsi:type="dcterms:W3CDTF">2016-02-02T14:46:10Z</dcterms:modified>
</cp:coreProperties>
</file>