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3.jpg" ContentType="image/jpg"/>
  <Override PartName="/ppt/media/image4.jpg" ContentType="image/jpg"/>
  <Override PartName="/ppt/media/image5.jpg" ContentType="image/jpg"/>
  <Override PartName="/ppt/media/image6.jpg" ContentType="image/jpg"/>
  <Override PartName="/ppt/media/image7.jpg" ContentType="image/jpg"/>
  <Override PartName="/ppt/media/image8.jpg" ContentType="image/jpg"/>
  <Override PartName="/ppt/media/image9.jpg" ContentType="image/jpg"/>
  <Override PartName="/ppt/media/image10.jpg" ContentType="image/jpg"/>
  <Override PartName="/ppt/media/image11.jpg" ContentType="image/jpg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1"/>
  </p:notesMasterIdLst>
  <p:sldIdLst>
    <p:sldId id="330" r:id="rId3"/>
    <p:sldId id="326" r:id="rId4"/>
    <p:sldId id="327" r:id="rId5"/>
    <p:sldId id="271" r:id="rId6"/>
    <p:sldId id="273" r:id="rId7"/>
    <p:sldId id="278" r:id="rId8"/>
    <p:sldId id="276" r:id="rId9"/>
    <p:sldId id="269" r:id="rId10"/>
    <p:sldId id="329" r:id="rId11"/>
    <p:sldId id="270" r:id="rId12"/>
    <p:sldId id="272" r:id="rId13"/>
    <p:sldId id="307" r:id="rId14"/>
    <p:sldId id="308" r:id="rId15"/>
    <p:sldId id="279" r:id="rId16"/>
    <p:sldId id="280" r:id="rId17"/>
    <p:sldId id="274" r:id="rId18"/>
    <p:sldId id="264" r:id="rId19"/>
    <p:sldId id="265" r:id="rId20"/>
    <p:sldId id="266" r:id="rId21"/>
    <p:sldId id="268" r:id="rId22"/>
    <p:sldId id="328" r:id="rId23"/>
    <p:sldId id="322" r:id="rId24"/>
    <p:sldId id="334" r:id="rId25"/>
    <p:sldId id="310" r:id="rId26"/>
    <p:sldId id="331" r:id="rId27"/>
    <p:sldId id="335" r:id="rId28"/>
    <p:sldId id="336" r:id="rId29"/>
    <p:sldId id="298" r:id="rId30"/>
    <p:sldId id="314" r:id="rId31"/>
    <p:sldId id="299" r:id="rId32"/>
    <p:sldId id="321" r:id="rId33"/>
    <p:sldId id="311" r:id="rId34"/>
    <p:sldId id="312" r:id="rId35"/>
    <p:sldId id="318" r:id="rId36"/>
    <p:sldId id="300" r:id="rId37"/>
    <p:sldId id="323" r:id="rId38"/>
    <p:sldId id="324" r:id="rId39"/>
    <p:sldId id="325" r:id="rId40"/>
    <p:sldId id="258" r:id="rId41"/>
    <p:sldId id="332" r:id="rId42"/>
    <p:sldId id="286" r:id="rId43"/>
    <p:sldId id="288" r:id="rId44"/>
    <p:sldId id="289" r:id="rId45"/>
    <p:sldId id="292" r:id="rId46"/>
    <p:sldId id="303" r:id="rId47"/>
    <p:sldId id="304" r:id="rId48"/>
    <p:sldId id="282" r:id="rId49"/>
    <p:sldId id="290" r:id="rId50"/>
    <p:sldId id="291" r:id="rId51"/>
    <p:sldId id="297" r:id="rId52"/>
    <p:sldId id="306" r:id="rId53"/>
    <p:sldId id="283" r:id="rId54"/>
    <p:sldId id="294" r:id="rId55"/>
    <p:sldId id="295" r:id="rId56"/>
    <p:sldId id="296" r:id="rId57"/>
    <p:sldId id="320" r:id="rId58"/>
    <p:sldId id="259" r:id="rId59"/>
    <p:sldId id="333" r:id="rId6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4171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34" autoAdjust="0"/>
    <p:restoredTop sz="96837" autoAdjust="0"/>
  </p:normalViewPr>
  <p:slideViewPr>
    <p:cSldViewPr snapToGrid="0">
      <p:cViewPr varScale="1">
        <p:scale>
          <a:sx n="117" d="100"/>
          <a:sy n="117" d="100"/>
        </p:scale>
        <p:origin x="132" y="246"/>
      </p:cViewPr>
      <p:guideLst/>
    </p:cSldViewPr>
  </p:slideViewPr>
  <p:outlineViewPr>
    <p:cViewPr>
      <p:scale>
        <a:sx n="33" d="100"/>
        <a:sy n="33" d="100"/>
      </p:scale>
      <p:origin x="0" y="-3283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image" Target="../media/image35.emf"/><Relationship Id="rId7" Type="http://schemas.openxmlformats.org/officeDocument/2006/relationships/image" Target="../media/image39.emf"/><Relationship Id="rId2" Type="http://schemas.openxmlformats.org/officeDocument/2006/relationships/image" Target="../media/image34.emf"/><Relationship Id="rId1" Type="http://schemas.openxmlformats.org/officeDocument/2006/relationships/image" Target="../media/image33.emf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10" Type="http://schemas.openxmlformats.org/officeDocument/2006/relationships/image" Target="../media/image42.emf"/><Relationship Id="rId4" Type="http://schemas.openxmlformats.org/officeDocument/2006/relationships/image" Target="../media/image36.emf"/><Relationship Id="rId9" Type="http://schemas.openxmlformats.org/officeDocument/2006/relationships/image" Target="../media/image4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A9E78C-1A17-4BEE-91B4-3FE5C37A3939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A53AC2-B0DB-435C-AEE4-1B8A3F466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339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076522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53AC2-B0DB-435C-AEE4-1B8A3F46675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014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C2A97-1BB2-4308-B90B-3FF7D6D29590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AE8FB-83A5-478E-9C7F-F1F536F1C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414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C2A97-1BB2-4308-B90B-3FF7D6D29590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AE8FB-83A5-478E-9C7F-F1F536F1C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683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C2A97-1BB2-4308-B90B-3FF7D6D29590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AE8FB-83A5-478E-9C7F-F1F536F1C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559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_TITLE_AND_VERTICAL_TEX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 rot="5400000">
            <a:off x="7285038" y="1828800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 rot="5400000">
            <a:off x="1697038" y="-812800"/>
            <a:ext cx="5851525" cy="802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l" rtl="0">
              <a:spcBef>
                <a:spcPts val="640"/>
              </a:spcBef>
              <a:buClr>
                <a:schemeClr val="dk1"/>
              </a:buClr>
              <a:buFont typeface="Arial"/>
              <a:buChar char="●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77800" algn="l" rtl="0">
              <a:spcBef>
                <a:spcPts val="560"/>
              </a:spcBef>
              <a:buClr>
                <a:schemeClr val="dk1"/>
              </a:buClr>
              <a:buFont typeface="Arial"/>
              <a:buChar char="●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36525" algn="l" rtl="0">
              <a:spcBef>
                <a:spcPts val="480"/>
              </a:spcBef>
              <a:buClr>
                <a:schemeClr val="dk1"/>
              </a:buClr>
              <a:buFont typeface="Arial"/>
              <a:buChar char="●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4357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VERTICAL_TEX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 rot="5400000">
            <a:off x="3833018" y="-1623219"/>
            <a:ext cx="4525961" cy="1097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l" rtl="0">
              <a:spcBef>
                <a:spcPts val="640"/>
              </a:spcBef>
              <a:buClr>
                <a:schemeClr val="dk1"/>
              </a:buClr>
              <a:buFont typeface="Arial"/>
              <a:buChar char="●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77800" algn="l" rtl="0">
              <a:spcBef>
                <a:spcPts val="560"/>
              </a:spcBef>
              <a:buClr>
                <a:schemeClr val="dk1"/>
              </a:buClr>
              <a:buFont typeface="Arial"/>
              <a:buChar char="●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36525" algn="l" rtl="0">
              <a:spcBef>
                <a:spcPts val="480"/>
              </a:spcBef>
              <a:buClr>
                <a:schemeClr val="dk1"/>
              </a:buClr>
              <a:buFont typeface="Arial"/>
              <a:buChar char="●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04320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JECT_WITH_CAPTION_TEX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609601" y="273051"/>
            <a:ext cx="4011084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000" b="1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766733" y="273050"/>
            <a:ext cx="6815667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2000"/>
            </a:lvl6pPr>
            <a:lvl7pPr rtl="0">
              <a:spcBef>
                <a:spcPts val="0"/>
              </a:spcBef>
              <a:defRPr sz="2000"/>
            </a:lvl7pPr>
            <a:lvl8pPr rtl="0">
              <a:spcBef>
                <a:spcPts val="0"/>
              </a:spcBef>
              <a:defRPr sz="2000"/>
            </a:lvl8pPr>
            <a:lvl9pPr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 sz="1400"/>
            </a:lvl1pPr>
            <a:lvl2pPr marL="457200" indent="0" rtl="0">
              <a:spcBef>
                <a:spcPts val="0"/>
              </a:spcBef>
              <a:buFont typeface="Calibri"/>
              <a:buNone/>
              <a:defRPr sz="1200"/>
            </a:lvl2pPr>
            <a:lvl3pPr marL="914400" indent="0" rtl="0">
              <a:spcBef>
                <a:spcPts val="0"/>
              </a:spcBef>
              <a:buFont typeface="Calibri"/>
              <a:buNone/>
              <a:defRPr sz="1000"/>
            </a:lvl3pPr>
            <a:lvl4pPr marL="1371600" indent="0" rtl="0">
              <a:spcBef>
                <a:spcPts val="0"/>
              </a:spcBef>
              <a:buFont typeface="Calibri"/>
              <a:buNone/>
              <a:defRPr sz="900"/>
            </a:lvl4pPr>
            <a:lvl5pPr marL="1828800" indent="0" rtl="0">
              <a:spcBef>
                <a:spcPts val="0"/>
              </a:spcBef>
              <a:buFont typeface="Calibri"/>
              <a:buNone/>
              <a:defRPr sz="900"/>
            </a:lvl5pPr>
            <a:lvl6pPr marL="2286000" indent="0" rtl="0">
              <a:spcBef>
                <a:spcPts val="0"/>
              </a:spcBef>
              <a:buFont typeface="Calibri"/>
              <a:buNone/>
              <a:defRPr sz="900"/>
            </a:lvl6pPr>
            <a:lvl7pPr marL="2743200" indent="0" rtl="0">
              <a:spcBef>
                <a:spcPts val="0"/>
              </a:spcBef>
              <a:buFont typeface="Calibri"/>
              <a:buNone/>
              <a:defRPr sz="900"/>
            </a:lvl7pPr>
            <a:lvl8pPr marL="3200400" indent="0" rtl="0">
              <a:spcBef>
                <a:spcPts val="0"/>
              </a:spcBef>
              <a:buFont typeface="Calibri"/>
              <a:buNone/>
              <a:defRPr sz="900"/>
            </a:lvl8pPr>
            <a:lvl9pPr marL="3657600" indent="0" rtl="0">
              <a:spcBef>
                <a:spcPts val="0"/>
              </a:spcBef>
              <a:buFont typeface="Calibri"/>
              <a:buNone/>
              <a:defRPr sz="9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5888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561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15231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TWO_OBJECTS_WITH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609601" y="1535112"/>
            <a:ext cx="5386916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609601" y="2174875"/>
            <a:ext cx="5386916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3"/>
          </p:nvPr>
        </p:nvSpPr>
        <p:spPr>
          <a:xfrm>
            <a:off x="6193367" y="1535112"/>
            <a:ext cx="5389032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4"/>
          </p:nvPr>
        </p:nvSpPr>
        <p:spPr>
          <a:xfrm>
            <a:off x="6193367" y="2174875"/>
            <a:ext cx="5389032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09305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09601" y="1600201"/>
            <a:ext cx="53847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6197601" y="1600201"/>
            <a:ext cx="53847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68269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963083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 sz="4000" b="1" cap="small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963083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2000">
                <a:solidFill>
                  <a:srgbClr val="888888"/>
                </a:solidFill>
              </a:defRPr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5370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C2A97-1BB2-4308-B90B-3FF7D6D29590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AE8FB-83A5-478E-9C7F-F1F536F1C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037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BJEC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l" rtl="0">
              <a:spcBef>
                <a:spcPts val="640"/>
              </a:spcBef>
              <a:buClr>
                <a:schemeClr val="dk1"/>
              </a:buClr>
              <a:buFont typeface="Arial"/>
              <a:buChar char="●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77800" algn="l" rtl="0">
              <a:spcBef>
                <a:spcPts val="560"/>
              </a:spcBef>
              <a:buClr>
                <a:schemeClr val="dk1"/>
              </a:buClr>
              <a:buFont typeface="Arial"/>
              <a:buChar char="●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36525" algn="l" rtl="0">
              <a:spcBef>
                <a:spcPts val="480"/>
              </a:spcBef>
              <a:buClr>
                <a:schemeClr val="dk1"/>
              </a:buClr>
              <a:buFont typeface="Arial"/>
              <a:buChar char="●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1444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C2A97-1BB2-4308-B90B-3FF7D6D29590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AE8FB-83A5-478E-9C7F-F1F536F1C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118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C2A97-1BB2-4308-B90B-3FF7D6D29590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AE8FB-83A5-478E-9C7F-F1F536F1C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352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C2A97-1BB2-4308-B90B-3FF7D6D29590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AE8FB-83A5-478E-9C7F-F1F536F1C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77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C2A97-1BB2-4308-B90B-3FF7D6D29590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AE8FB-83A5-478E-9C7F-F1F536F1C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722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C2A97-1BB2-4308-B90B-3FF7D6D29590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AE8FB-83A5-478E-9C7F-F1F536F1C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865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C2A97-1BB2-4308-B90B-3FF7D6D29590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AE8FB-83A5-478E-9C7F-F1F536F1C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492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C2A97-1BB2-4308-B90B-3FF7D6D29590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AE8FB-83A5-478E-9C7F-F1F536F1C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654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5146"/>
            <a:ext cx="10515600" cy="603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020932"/>
            <a:ext cx="10515600" cy="5156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C2A97-1BB2-4308-B90B-3FF7D6D29590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AE8FB-83A5-478E-9C7F-F1F536F1C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295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222250" algn="l" rtl="0">
              <a:spcBef>
                <a:spcPts val="640"/>
              </a:spcBef>
              <a:buClr>
                <a:schemeClr val="dk1"/>
              </a:buClr>
              <a:buFont typeface="Arial"/>
              <a:buChar char="●"/>
              <a:defRPr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indent="-177800" algn="l" rtl="0">
              <a:spcBef>
                <a:spcPts val="560"/>
              </a:spcBef>
              <a:buClr>
                <a:schemeClr val="dk1"/>
              </a:buClr>
              <a:buFont typeface="Arial"/>
              <a:buChar char="●"/>
              <a:defRPr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indent="-136525" algn="l" rtl="0">
              <a:spcBef>
                <a:spcPts val="480"/>
              </a:spcBef>
              <a:buClr>
                <a:schemeClr val="dk1"/>
              </a:buClr>
              <a:buFont typeface="Arial"/>
              <a:buChar char="●"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10" name="Shape 47"/>
          <p:cNvPicPr preferRelativeResize="0"/>
          <p:nvPr userDrawn="1"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43934" y="115886"/>
            <a:ext cx="1849967" cy="50482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48"/>
          <p:cNvSpPr txBox="1"/>
          <p:nvPr userDrawn="1"/>
        </p:nvSpPr>
        <p:spPr>
          <a:xfrm>
            <a:off x="0" y="6542087"/>
            <a:ext cx="12192000" cy="323850"/>
          </a:xfrm>
          <a:prstGeom prst="rect">
            <a:avLst/>
          </a:prstGeom>
          <a:solidFill>
            <a:srgbClr val="DAD20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12" name="Shape 49"/>
          <p:cNvSpPr txBox="1"/>
          <p:nvPr userDrawn="1"/>
        </p:nvSpPr>
        <p:spPr>
          <a:xfrm>
            <a:off x="8100483" y="6589711"/>
            <a:ext cx="4127500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66193" algn="r">
              <a:lnSpc>
                <a:spcPct val="101725"/>
              </a:lnSpc>
            </a:pPr>
            <a:r>
              <a:rPr lang="en-US" sz="1100" spc="0" dirty="0" smtClean="0">
                <a:latin typeface="Calibri"/>
                <a:cs typeface="Calibri"/>
              </a:rPr>
              <a:t>R</a:t>
            </a:r>
            <a:r>
              <a:rPr lang="en-US" sz="1100" spc="-4" dirty="0" smtClean="0">
                <a:latin typeface="Calibri"/>
                <a:cs typeface="Calibri"/>
              </a:rPr>
              <a:t>e</a:t>
            </a:r>
            <a:r>
              <a:rPr lang="en-US" sz="1100" spc="4" dirty="0" smtClean="0">
                <a:latin typeface="Calibri"/>
                <a:cs typeface="Calibri"/>
              </a:rPr>
              <a:t>s</a:t>
            </a:r>
            <a:r>
              <a:rPr lang="en-US" sz="1100" spc="-4" dirty="0" smtClean="0">
                <a:latin typeface="Calibri"/>
                <a:cs typeface="Calibri"/>
              </a:rPr>
              <a:t>ea</a:t>
            </a:r>
            <a:r>
              <a:rPr lang="en-US" sz="1100" spc="4" dirty="0" smtClean="0">
                <a:latin typeface="Calibri"/>
                <a:cs typeface="Calibri"/>
              </a:rPr>
              <a:t>rc</a:t>
            </a:r>
            <a:r>
              <a:rPr lang="en-US" sz="1100" spc="0" dirty="0" smtClean="0">
                <a:latin typeface="Calibri"/>
                <a:cs typeface="Calibri"/>
              </a:rPr>
              <a:t>h</a:t>
            </a:r>
            <a:r>
              <a:rPr lang="en-US" sz="1100" spc="48" dirty="0" smtClean="0">
                <a:latin typeface="Calibri"/>
                <a:cs typeface="Calibri"/>
              </a:rPr>
              <a:t> </a:t>
            </a:r>
            <a:r>
              <a:rPr lang="en-US" sz="1100" spc="-4" dirty="0" smtClean="0">
                <a:latin typeface="Calibri"/>
                <a:cs typeface="Calibri"/>
              </a:rPr>
              <a:t>an</a:t>
            </a:r>
            <a:r>
              <a:rPr lang="en-US" sz="1100" spc="0" dirty="0" smtClean="0">
                <a:latin typeface="Calibri"/>
                <a:cs typeface="Calibri"/>
              </a:rPr>
              <a:t>d</a:t>
            </a:r>
            <a:r>
              <a:rPr lang="en-US" sz="1100" spc="23" dirty="0" smtClean="0">
                <a:latin typeface="Calibri"/>
                <a:cs typeface="Calibri"/>
              </a:rPr>
              <a:t> </a:t>
            </a:r>
            <a:r>
              <a:rPr lang="en-US" sz="1100" spc="4" dirty="0" smtClean="0">
                <a:latin typeface="Calibri"/>
                <a:cs typeface="Calibri"/>
              </a:rPr>
              <a:t>I</a:t>
            </a:r>
            <a:r>
              <a:rPr lang="en-US" sz="1100" spc="-4" dirty="0" smtClean="0">
                <a:latin typeface="Calibri"/>
                <a:cs typeface="Calibri"/>
              </a:rPr>
              <a:t>nno</a:t>
            </a:r>
            <a:r>
              <a:rPr lang="en-US" sz="1100" spc="4" dirty="0" smtClean="0">
                <a:latin typeface="Calibri"/>
                <a:cs typeface="Calibri"/>
              </a:rPr>
              <a:t>v</a:t>
            </a:r>
            <a:r>
              <a:rPr lang="en-US" sz="1100" spc="-4" dirty="0" smtClean="0">
                <a:latin typeface="Calibri"/>
                <a:cs typeface="Calibri"/>
              </a:rPr>
              <a:t>a</a:t>
            </a:r>
            <a:r>
              <a:rPr lang="en-US" sz="1100" spc="0" dirty="0" smtClean="0">
                <a:latin typeface="Calibri"/>
                <a:cs typeface="Calibri"/>
              </a:rPr>
              <a:t>t</a:t>
            </a:r>
            <a:r>
              <a:rPr lang="en-US" sz="1100" spc="4" dirty="0" smtClean="0">
                <a:latin typeface="Calibri"/>
                <a:cs typeface="Calibri"/>
              </a:rPr>
              <a:t>i</a:t>
            </a:r>
            <a:r>
              <a:rPr lang="en-US" sz="1100" spc="-4" dirty="0" smtClean="0">
                <a:latin typeface="Calibri"/>
                <a:cs typeface="Calibri"/>
              </a:rPr>
              <a:t>o</a:t>
            </a:r>
            <a:r>
              <a:rPr lang="en-US" sz="1100" spc="0" dirty="0" smtClean="0">
                <a:latin typeface="Calibri"/>
                <a:cs typeface="Calibri"/>
              </a:rPr>
              <a:t>n</a:t>
            </a:r>
            <a:r>
              <a:rPr lang="en-US" sz="1100" spc="122" dirty="0" smtClean="0">
                <a:latin typeface="Calibri"/>
                <a:cs typeface="Calibri"/>
              </a:rPr>
              <a:t> </a:t>
            </a:r>
            <a:r>
              <a:rPr lang="en-US" sz="1100" spc="4" dirty="0" smtClean="0">
                <a:latin typeface="Calibri"/>
                <a:cs typeface="Calibri"/>
              </a:rPr>
              <a:t>C</a:t>
            </a:r>
            <a:r>
              <a:rPr lang="en-US" sz="1100" spc="-4" dirty="0" smtClean="0">
                <a:latin typeface="Calibri"/>
                <a:cs typeface="Calibri"/>
              </a:rPr>
              <a:t>en</a:t>
            </a:r>
            <a:r>
              <a:rPr lang="en-US" sz="1100" spc="0" dirty="0" smtClean="0">
                <a:latin typeface="Calibri"/>
                <a:cs typeface="Calibri"/>
              </a:rPr>
              <a:t>t</a:t>
            </a:r>
            <a:r>
              <a:rPr lang="en-US" sz="1100" spc="4" dirty="0" smtClean="0">
                <a:latin typeface="Calibri"/>
                <a:cs typeface="Calibri"/>
              </a:rPr>
              <a:t>r</a:t>
            </a:r>
            <a:r>
              <a:rPr lang="en-US" sz="1100" spc="0" dirty="0" smtClean="0">
                <a:latin typeface="Calibri"/>
                <a:cs typeface="Calibri"/>
              </a:rPr>
              <a:t>e</a:t>
            </a:r>
            <a:endParaRPr lang="en-US" sz="1100" dirty="0">
              <a:latin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059" y="231138"/>
            <a:ext cx="2734515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2971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hyperlink" Target="mailto:stanstrup@gmail.com" TargetMode="External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12" Type="http://schemas.openxmlformats.org/officeDocument/2006/relationships/hyperlink" Target="http://stanstrup.github.io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jpg"/><Relationship Id="rId11" Type="http://schemas.openxmlformats.org/officeDocument/2006/relationships/image" Target="../media/image11.jpg"/><Relationship Id="rId5" Type="http://schemas.openxmlformats.org/officeDocument/2006/relationships/image" Target="../media/image5.jpg"/><Relationship Id="rId15" Type="http://schemas.openxmlformats.org/officeDocument/2006/relationships/image" Target="../media/image12.pn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9.jpg"/><Relationship Id="rId14" Type="http://schemas.openxmlformats.org/officeDocument/2006/relationships/hyperlink" Target="https://twitter.com/JanStanstrup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9.png"/><Relationship Id="rId7" Type="http://schemas.openxmlformats.org/officeDocument/2006/relationships/image" Target="../media/image2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2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13" Type="http://schemas.openxmlformats.org/officeDocument/2006/relationships/oleObject" Target="../embeddings/oleObject9.bin"/><Relationship Id="rId18" Type="http://schemas.openxmlformats.org/officeDocument/2006/relationships/image" Target="../media/image40.emf"/><Relationship Id="rId3" Type="http://schemas.openxmlformats.org/officeDocument/2006/relationships/oleObject" Target="../embeddings/oleObject4.bin"/><Relationship Id="rId21" Type="http://schemas.openxmlformats.org/officeDocument/2006/relationships/oleObject" Target="../embeddings/oleObject13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37.emf"/><Relationship Id="rId1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9.emf"/><Relationship Id="rId20" Type="http://schemas.openxmlformats.org/officeDocument/2006/relationships/image" Target="../media/image41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34.e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5" Type="http://schemas.openxmlformats.org/officeDocument/2006/relationships/oleObject" Target="../embeddings/oleObject10.bin"/><Relationship Id="rId10" Type="http://schemas.openxmlformats.org/officeDocument/2006/relationships/image" Target="../media/image36.emf"/><Relationship Id="rId19" Type="http://schemas.openxmlformats.org/officeDocument/2006/relationships/oleObject" Target="../embeddings/oleObject12.bin"/><Relationship Id="rId4" Type="http://schemas.openxmlformats.org/officeDocument/2006/relationships/image" Target="../media/image33.emf"/><Relationship Id="rId9" Type="http://schemas.openxmlformats.org/officeDocument/2006/relationships/oleObject" Target="../embeddings/oleObject7.bin"/><Relationship Id="rId14" Type="http://schemas.openxmlformats.org/officeDocument/2006/relationships/image" Target="../media/image38.emf"/><Relationship Id="rId22" Type="http://schemas.openxmlformats.org/officeDocument/2006/relationships/image" Target="../media/image42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hemspider.com/" TargetMode="External"/><Relationship Id="rId3" Type="http://schemas.openxmlformats.org/officeDocument/2006/relationships/hyperlink" Target="http://www.mycompoundid.org/" TargetMode="External"/><Relationship Id="rId7" Type="http://schemas.openxmlformats.org/officeDocument/2006/relationships/hyperlink" Target="https://www.ebi.ac.uk/chebi/" TargetMode="External"/><Relationship Id="rId2" Type="http://schemas.openxmlformats.org/officeDocument/2006/relationships/hyperlink" Target="http://hmdb.c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henol-explorer.eu/" TargetMode="External"/><Relationship Id="rId5" Type="http://schemas.openxmlformats.org/officeDocument/2006/relationships/hyperlink" Target="http://www.lipidmaps.org/data/structure/LMSDSearch.php?Mode=SetupTextOntologySearch" TargetMode="External"/><Relationship Id="rId4" Type="http://schemas.openxmlformats.org/officeDocument/2006/relationships/hyperlink" Target="http://metlin.scripps.edu/" TargetMode="External"/><Relationship Id="rId9" Type="http://schemas.openxmlformats.org/officeDocument/2006/relationships/hyperlink" Target="http://pubchem.ncbi.nlm.nih.gov/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hmdb.ca/" TargetMode="External"/><Relationship Id="rId2" Type="http://schemas.openxmlformats.org/officeDocument/2006/relationships/hyperlink" Target="http://metlin.scripps.ed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zcloud.org/" TargetMode="External"/><Relationship Id="rId4" Type="http://schemas.openxmlformats.org/officeDocument/2006/relationships/hyperlink" Target="http://www.massbank.jp/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etentionprediction.org/" TargetMode="External"/><Relationship Id="rId3" Type="http://schemas.openxmlformats.org/officeDocument/2006/relationships/hyperlink" Target="http://msbi.ipb-halle.de/MetFusion" TargetMode="External"/><Relationship Id="rId7" Type="http://schemas.openxmlformats.org/officeDocument/2006/relationships/hyperlink" Target="http://predret.org/" TargetMode="External"/><Relationship Id="rId2" Type="http://schemas.openxmlformats.org/officeDocument/2006/relationships/hyperlink" Target="http://msbi.ipb-halle.de/MetFra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iehnlab.ucdavis.edu/projects/LipidBlast" TargetMode="External"/><Relationship Id="rId5" Type="http://schemas.openxmlformats.org/officeDocument/2006/relationships/hyperlink" Target="http://www.csi-fingerid.org/" TargetMode="External"/><Relationship Id="rId4" Type="http://schemas.openxmlformats.org/officeDocument/2006/relationships/hyperlink" Target="http://cfmid.wishartlab.com/" TargetMode="Externa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chemistmatt.com/mwthelp/isotopicdistribution.htm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://www.chem.uoa.gr/applets/AppletMS/Appl_Ms2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object 20"/>
          <p:cNvSpPr/>
          <p:nvPr/>
        </p:nvSpPr>
        <p:spPr>
          <a:xfrm>
            <a:off x="1751863" y="871372"/>
            <a:ext cx="8668683" cy="2382369"/>
          </a:xfrm>
          <a:custGeom>
            <a:avLst/>
            <a:gdLst/>
            <a:ahLst/>
            <a:cxnLst/>
            <a:rect l="l" t="t" r="r" b="b"/>
            <a:pathLst>
              <a:path w="9108948" h="2857500">
                <a:moveTo>
                  <a:pt x="0" y="0"/>
                </a:moveTo>
                <a:lnTo>
                  <a:pt x="0" y="2857500"/>
                </a:lnTo>
                <a:lnTo>
                  <a:pt x="9108948" y="2857499"/>
                </a:lnTo>
                <a:lnTo>
                  <a:pt x="9108948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>
            <a:noAutofit/>
          </a:bodyPr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112" name="object 24"/>
          <p:cNvSpPr/>
          <p:nvPr/>
        </p:nvSpPr>
        <p:spPr>
          <a:xfrm>
            <a:off x="1763466" y="856132"/>
            <a:ext cx="8668679" cy="2719387"/>
          </a:xfrm>
          <a:custGeom>
            <a:avLst/>
            <a:gdLst/>
            <a:ahLst/>
            <a:cxnLst/>
            <a:rect l="l" t="t" r="r" b="b"/>
            <a:pathLst>
              <a:path w="9108944" h="2857500">
                <a:moveTo>
                  <a:pt x="0" y="0"/>
                </a:moveTo>
                <a:lnTo>
                  <a:pt x="9084560" y="0"/>
                </a:lnTo>
                <a:lnTo>
                  <a:pt x="9096752" y="12191"/>
                </a:lnTo>
                <a:lnTo>
                  <a:pt x="9096752" y="2845307"/>
                </a:lnTo>
                <a:lnTo>
                  <a:pt x="9108944" y="2857499"/>
                </a:lnTo>
                <a:lnTo>
                  <a:pt x="9108944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>
            <a:noAutofit/>
          </a:bodyPr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114" name="object 26"/>
          <p:cNvSpPr/>
          <p:nvPr/>
        </p:nvSpPr>
        <p:spPr>
          <a:xfrm>
            <a:off x="1752600" y="3252879"/>
            <a:ext cx="8668512" cy="1758662"/>
          </a:xfrm>
          <a:custGeom>
            <a:avLst/>
            <a:gdLst/>
            <a:ahLst/>
            <a:cxnLst/>
            <a:rect l="l" t="t" r="r" b="b"/>
            <a:pathLst>
              <a:path w="9144000" h="1284732">
                <a:moveTo>
                  <a:pt x="9143996" y="1284731"/>
                </a:moveTo>
                <a:lnTo>
                  <a:pt x="9143996" y="0"/>
                </a:lnTo>
                <a:lnTo>
                  <a:pt x="0" y="0"/>
                </a:lnTo>
                <a:lnTo>
                  <a:pt x="0" y="1284732"/>
                </a:lnTo>
                <a:lnTo>
                  <a:pt x="9143996" y="1284731"/>
                </a:lnTo>
                <a:close/>
              </a:path>
            </a:pathLst>
          </a:custGeom>
          <a:solidFill>
            <a:srgbClr val="205967"/>
          </a:solidFill>
        </p:spPr>
        <p:txBody>
          <a:bodyPr wrap="square" lIns="0" tIns="0" rIns="0" bIns="0" rtlCol="0">
            <a:noAutofit/>
          </a:bodyPr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116" name="object 28"/>
          <p:cNvSpPr/>
          <p:nvPr/>
        </p:nvSpPr>
        <p:spPr>
          <a:xfrm>
            <a:off x="2000644" y="3564119"/>
            <a:ext cx="3018158" cy="10964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117" name="object 29"/>
          <p:cNvSpPr/>
          <p:nvPr/>
        </p:nvSpPr>
        <p:spPr>
          <a:xfrm>
            <a:off x="5266846" y="3326179"/>
            <a:ext cx="5077641" cy="16185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118" name="object 30"/>
          <p:cNvSpPr/>
          <p:nvPr/>
        </p:nvSpPr>
        <p:spPr>
          <a:xfrm>
            <a:off x="9157418" y="900877"/>
            <a:ext cx="1232789" cy="8223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122" name="object 34"/>
          <p:cNvSpPr/>
          <p:nvPr/>
        </p:nvSpPr>
        <p:spPr>
          <a:xfrm>
            <a:off x="6646879" y="900877"/>
            <a:ext cx="1232789" cy="82234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126" name="object 38"/>
          <p:cNvSpPr/>
          <p:nvPr/>
        </p:nvSpPr>
        <p:spPr>
          <a:xfrm>
            <a:off x="7901423" y="900877"/>
            <a:ext cx="1232789" cy="82234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130" name="object 42"/>
          <p:cNvSpPr/>
          <p:nvPr/>
        </p:nvSpPr>
        <p:spPr>
          <a:xfrm>
            <a:off x="5466302" y="900877"/>
            <a:ext cx="1213935" cy="82234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134" name="object 46"/>
          <p:cNvSpPr/>
          <p:nvPr/>
        </p:nvSpPr>
        <p:spPr>
          <a:xfrm>
            <a:off x="4285725" y="900877"/>
            <a:ext cx="1180577" cy="82234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138" name="object 50"/>
          <p:cNvSpPr/>
          <p:nvPr/>
        </p:nvSpPr>
        <p:spPr>
          <a:xfrm>
            <a:off x="1782435" y="900877"/>
            <a:ext cx="1232789" cy="82234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142" name="object 54"/>
          <p:cNvSpPr/>
          <p:nvPr/>
        </p:nvSpPr>
        <p:spPr>
          <a:xfrm>
            <a:off x="3035532" y="900877"/>
            <a:ext cx="1226987" cy="82234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146" name="object 11"/>
          <p:cNvSpPr txBox="1"/>
          <p:nvPr/>
        </p:nvSpPr>
        <p:spPr>
          <a:xfrm>
            <a:off x="1763468" y="5380264"/>
            <a:ext cx="6376326" cy="10263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8176">
              <a:lnSpc>
                <a:spcPts val="2485"/>
              </a:lnSpc>
              <a:spcBef>
                <a:spcPts val="124"/>
              </a:spcBef>
            </a:pPr>
            <a:r>
              <a:rPr lang="en-US" sz="3200" u="sng" kern="0" baseline="3413" dirty="0">
                <a:solidFill>
                  <a:sysClr val="windowText" lastClr="000000"/>
                </a:solidFill>
                <a:latin typeface="+mj-lt"/>
                <a:cs typeface="Candara"/>
              </a:rPr>
              <a:t>Jan </a:t>
            </a:r>
            <a:r>
              <a:rPr lang="en-US" sz="3200" u="sng" kern="0" baseline="3413" dirty="0" smtClean="0">
                <a:solidFill>
                  <a:sysClr val="windowText" lastClr="000000"/>
                </a:solidFill>
                <a:latin typeface="+mj-lt"/>
                <a:cs typeface="Candara"/>
              </a:rPr>
              <a:t>Stanstrup</a:t>
            </a:r>
            <a:endParaRPr lang="en-US" sz="2200" kern="0" spc="4" baseline="30000" dirty="0">
              <a:solidFill>
                <a:sysClr val="windowText" lastClr="000000"/>
              </a:solidFill>
              <a:latin typeface="+mj-lt"/>
              <a:cs typeface="Candara"/>
            </a:endParaRPr>
          </a:p>
          <a:p>
            <a:pPr marL="12700" marR="38176">
              <a:lnSpc>
                <a:spcPts val="2485"/>
              </a:lnSpc>
              <a:spcBef>
                <a:spcPts val="124"/>
              </a:spcBef>
            </a:pPr>
            <a:r>
              <a:rPr lang="en-US" sz="2200" kern="0" spc="4" baseline="1365" dirty="0" smtClean="0">
                <a:solidFill>
                  <a:sysClr val="windowText" lastClr="000000"/>
                </a:solidFill>
                <a:latin typeface="+mj-lt"/>
                <a:cs typeface="Candara"/>
              </a:rPr>
              <a:t>Department </a:t>
            </a:r>
            <a:r>
              <a:rPr lang="en-US" sz="2200" kern="0" spc="4" baseline="1365" dirty="0">
                <a:solidFill>
                  <a:sysClr val="windowText" lastClr="000000"/>
                </a:solidFill>
                <a:latin typeface="+mj-lt"/>
                <a:cs typeface="Candara"/>
              </a:rPr>
              <a:t>of Food Quality and Nutrition, Research and Innovation Centre, </a:t>
            </a:r>
            <a:r>
              <a:rPr lang="en-US" sz="2200" kern="0" spc="4" baseline="1365" dirty="0" smtClean="0">
                <a:solidFill>
                  <a:sysClr val="windowText" lastClr="000000"/>
                </a:solidFill>
                <a:latin typeface="+mj-lt"/>
                <a:cs typeface="Candara"/>
              </a:rPr>
              <a:t/>
            </a:r>
            <a:br>
              <a:rPr lang="en-US" sz="2200" kern="0" spc="4" baseline="1365" dirty="0" smtClean="0">
                <a:solidFill>
                  <a:sysClr val="windowText" lastClr="000000"/>
                </a:solidFill>
                <a:latin typeface="+mj-lt"/>
                <a:cs typeface="Candara"/>
              </a:rPr>
            </a:br>
            <a:r>
              <a:rPr lang="en-US" sz="2200" kern="0" spc="4" baseline="1365" dirty="0" smtClean="0">
                <a:solidFill>
                  <a:sysClr val="windowText" lastClr="000000"/>
                </a:solidFill>
                <a:latin typeface="+mj-lt"/>
                <a:cs typeface="Candara"/>
              </a:rPr>
              <a:t>Fondazione </a:t>
            </a:r>
            <a:r>
              <a:rPr lang="en-US" sz="2200" kern="0" spc="4" baseline="1365" dirty="0">
                <a:solidFill>
                  <a:sysClr val="windowText" lastClr="000000"/>
                </a:solidFill>
                <a:latin typeface="+mj-lt"/>
                <a:cs typeface="Candara"/>
              </a:rPr>
              <a:t>Edmund Mach (FEM), San Michele </a:t>
            </a:r>
            <a:r>
              <a:rPr lang="en-US" sz="2200" kern="0" spc="4" baseline="1365" dirty="0" err="1">
                <a:solidFill>
                  <a:sysClr val="windowText" lastClr="000000"/>
                </a:solidFill>
                <a:latin typeface="+mj-lt"/>
                <a:cs typeface="Candara"/>
              </a:rPr>
              <a:t>all’Adige</a:t>
            </a:r>
            <a:r>
              <a:rPr lang="en-US" sz="2200" kern="0" spc="4" baseline="1365" dirty="0">
                <a:solidFill>
                  <a:sysClr val="windowText" lastClr="000000"/>
                </a:solidFill>
                <a:latin typeface="+mj-lt"/>
                <a:cs typeface="Candara"/>
              </a:rPr>
              <a:t> (TN), </a:t>
            </a:r>
            <a:r>
              <a:rPr lang="en-US" sz="2200" kern="0" spc="4" baseline="1365" dirty="0" smtClean="0">
                <a:solidFill>
                  <a:sysClr val="windowText" lastClr="000000"/>
                </a:solidFill>
                <a:latin typeface="+mj-lt"/>
                <a:cs typeface="Candara"/>
              </a:rPr>
              <a:t>Italy</a:t>
            </a:r>
            <a:endParaRPr lang="en-US" sz="2200" kern="0" spc="4" baseline="1365" dirty="0">
              <a:solidFill>
                <a:sysClr val="windowText" lastClr="000000"/>
              </a:solidFill>
              <a:latin typeface="+mj-lt"/>
              <a:cs typeface="Candara"/>
            </a:endParaRPr>
          </a:p>
        </p:txBody>
      </p:sp>
      <p:sp>
        <p:nvSpPr>
          <p:cNvPr id="147" name="object 9"/>
          <p:cNvSpPr txBox="1"/>
          <p:nvPr/>
        </p:nvSpPr>
        <p:spPr>
          <a:xfrm>
            <a:off x="1737359" y="3816276"/>
            <a:ext cx="3467760" cy="12226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kern="0">
              <a:solidFill>
                <a:sysClr val="windowText" lastClr="000000"/>
              </a:solidFill>
            </a:endParaRPr>
          </a:p>
        </p:txBody>
      </p:sp>
      <p:sp>
        <p:nvSpPr>
          <p:cNvPr id="148" name="object 8"/>
          <p:cNvSpPr txBox="1"/>
          <p:nvPr/>
        </p:nvSpPr>
        <p:spPr>
          <a:xfrm>
            <a:off x="10393677" y="3816275"/>
            <a:ext cx="0" cy="14010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kern="0">
              <a:solidFill>
                <a:sysClr val="windowText" lastClr="000000"/>
              </a:solidFill>
            </a:endParaRPr>
          </a:p>
        </p:txBody>
      </p:sp>
      <p:sp>
        <p:nvSpPr>
          <p:cNvPr id="149" name="object 7"/>
          <p:cNvSpPr txBox="1"/>
          <p:nvPr/>
        </p:nvSpPr>
        <p:spPr>
          <a:xfrm>
            <a:off x="1737359" y="4943189"/>
            <a:ext cx="3467760" cy="957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42"/>
              </a:spcBef>
            </a:pPr>
            <a:endParaRPr sz="750" kern="0">
              <a:solidFill>
                <a:sysClr val="windowText" lastClr="000000"/>
              </a:solidFill>
            </a:endParaRPr>
          </a:p>
        </p:txBody>
      </p:sp>
      <p:sp>
        <p:nvSpPr>
          <p:cNvPr id="150" name="object 6"/>
          <p:cNvSpPr txBox="1"/>
          <p:nvPr/>
        </p:nvSpPr>
        <p:spPr>
          <a:xfrm>
            <a:off x="5205120" y="4943189"/>
            <a:ext cx="5234277" cy="957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42"/>
              </a:spcBef>
            </a:pPr>
            <a:endParaRPr sz="750" kern="0">
              <a:solidFill>
                <a:sysClr val="windowText" lastClr="000000"/>
              </a:solidFill>
            </a:endParaRPr>
          </a:p>
        </p:txBody>
      </p:sp>
      <p:sp>
        <p:nvSpPr>
          <p:cNvPr id="151" name="object 5"/>
          <p:cNvSpPr txBox="1"/>
          <p:nvPr/>
        </p:nvSpPr>
        <p:spPr>
          <a:xfrm>
            <a:off x="1691639" y="5038912"/>
            <a:ext cx="3467760" cy="1798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kern="0">
              <a:solidFill>
                <a:sysClr val="windowText" lastClr="000000"/>
              </a:solidFill>
            </a:endParaRPr>
          </a:p>
        </p:txBody>
      </p:sp>
      <p:sp>
        <p:nvSpPr>
          <p:cNvPr id="152" name="object 4"/>
          <p:cNvSpPr txBox="1"/>
          <p:nvPr/>
        </p:nvSpPr>
        <p:spPr>
          <a:xfrm>
            <a:off x="5159399" y="5038912"/>
            <a:ext cx="883260" cy="1798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kern="0">
              <a:solidFill>
                <a:sysClr val="windowText" lastClr="000000"/>
              </a:solidFill>
            </a:endParaRPr>
          </a:p>
        </p:txBody>
      </p:sp>
      <p:sp>
        <p:nvSpPr>
          <p:cNvPr id="153" name="object 3"/>
          <p:cNvSpPr txBox="1"/>
          <p:nvPr/>
        </p:nvSpPr>
        <p:spPr>
          <a:xfrm>
            <a:off x="6042660" y="5038912"/>
            <a:ext cx="4351017" cy="1798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kern="0">
              <a:solidFill>
                <a:sysClr val="windowText" lastClr="000000"/>
              </a:solidFill>
            </a:endParaRPr>
          </a:p>
        </p:txBody>
      </p:sp>
      <p:sp>
        <p:nvSpPr>
          <p:cNvPr id="154" name="object 2"/>
          <p:cNvSpPr txBox="1"/>
          <p:nvPr/>
        </p:nvSpPr>
        <p:spPr>
          <a:xfrm>
            <a:off x="1751863" y="856131"/>
            <a:ext cx="8668683" cy="27193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43079" marR="608351" algn="ctr">
              <a:lnSpc>
                <a:spcPts val="3840"/>
              </a:lnSpc>
              <a:spcBef>
                <a:spcPts val="5515"/>
              </a:spcBef>
            </a:pPr>
            <a:endParaRPr lang="en-US" sz="1000" kern="0" dirty="0">
              <a:solidFill>
                <a:sysClr val="windowText" lastClr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72162" y="1730745"/>
            <a:ext cx="8636777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3079" marR="608351" algn="ctr">
              <a:lnSpc>
                <a:spcPts val="3840"/>
              </a:lnSpc>
              <a:spcBef>
                <a:spcPts val="5515"/>
              </a:spcBef>
            </a:pPr>
            <a:r>
              <a:rPr lang="en-US" sz="3200" kern="0" dirty="0" smtClean="0">
                <a:solidFill>
                  <a:sysClr val="windowText" lastClr="000000"/>
                </a:solidFill>
                <a:latin typeface="+mj-lt"/>
              </a:rPr>
              <a:t>Compound identification in MS metabolomics</a:t>
            </a:r>
            <a:r>
              <a:rPr lang="en-US" sz="3200" kern="0" dirty="0">
                <a:solidFill>
                  <a:sysClr val="windowText" lastClr="000000"/>
                </a:solidFill>
                <a:latin typeface="+mj-lt"/>
              </a:rPr>
              <a:t/>
            </a:r>
            <a:br>
              <a:rPr lang="en-US" sz="3200" kern="0" dirty="0">
                <a:solidFill>
                  <a:sysClr val="windowText" lastClr="000000"/>
                </a:solidFill>
                <a:latin typeface="+mj-lt"/>
              </a:rPr>
            </a:br>
            <a:r>
              <a:rPr lang="en-US" sz="2400" kern="0" spc="-125" dirty="0" smtClean="0">
                <a:solidFill>
                  <a:srgbClr val="C00000"/>
                </a:solidFill>
                <a:latin typeface="+mj-lt"/>
                <a:cs typeface="Candara"/>
              </a:rPr>
              <a:t>NEXS, University of Copenhagen</a:t>
            </a:r>
            <a:r>
              <a:rPr lang="en-US" sz="2400" kern="0" dirty="0" smtClean="0">
                <a:solidFill>
                  <a:srgbClr val="C00000"/>
                </a:solidFill>
                <a:latin typeface="+mj-lt"/>
                <a:cs typeface="Candara"/>
              </a:rPr>
              <a:t>,</a:t>
            </a:r>
            <a:r>
              <a:rPr lang="en-US" sz="2400" kern="0" spc="166" dirty="0" smtClean="0">
                <a:solidFill>
                  <a:srgbClr val="C00000"/>
                </a:solidFill>
                <a:latin typeface="+mj-lt"/>
                <a:cs typeface="Candara"/>
              </a:rPr>
              <a:t> </a:t>
            </a:r>
            <a:r>
              <a:rPr lang="en-US" sz="2400" kern="0" spc="-4" dirty="0" smtClean="0">
                <a:solidFill>
                  <a:srgbClr val="C00000"/>
                </a:solidFill>
                <a:latin typeface="+mj-lt"/>
                <a:cs typeface="Candara"/>
              </a:rPr>
              <a:t>11</a:t>
            </a:r>
            <a:r>
              <a:rPr lang="en-US" sz="2400" kern="0" spc="-4" baseline="30000" dirty="0" smtClean="0">
                <a:solidFill>
                  <a:srgbClr val="C00000"/>
                </a:solidFill>
                <a:latin typeface="+mj-lt"/>
                <a:cs typeface="Candara"/>
              </a:rPr>
              <a:t>th</a:t>
            </a:r>
            <a:r>
              <a:rPr lang="en-US" sz="2400" kern="0" spc="-4" dirty="0" smtClean="0">
                <a:solidFill>
                  <a:srgbClr val="C00000"/>
                </a:solidFill>
                <a:latin typeface="+mj-lt"/>
                <a:cs typeface="Candara"/>
              </a:rPr>
              <a:t> February 2016</a:t>
            </a:r>
            <a:endParaRPr lang="en-US" sz="3200" kern="0" dirty="0">
              <a:solidFill>
                <a:sysClr val="windowText" lastClr="000000"/>
              </a:solidFill>
              <a:latin typeface="+mj-lt"/>
              <a:cs typeface="Candar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772748" y="5333346"/>
            <a:ext cx="241925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b="1" dirty="0" smtClean="0"/>
              <a:t>Find </a:t>
            </a:r>
            <a:r>
              <a:rPr lang="da-DK" b="1" dirty="0" err="1" smtClean="0"/>
              <a:t>me</a:t>
            </a:r>
            <a:r>
              <a:rPr lang="da-DK" b="1" dirty="0" smtClean="0"/>
              <a:t> </a:t>
            </a:r>
            <a:r>
              <a:rPr lang="da-DK" b="1" dirty="0" err="1" smtClean="0"/>
              <a:t>here</a:t>
            </a:r>
            <a:endParaRPr lang="en-US" b="1" dirty="0" smtClean="0"/>
          </a:p>
          <a:p>
            <a:r>
              <a:rPr lang="en-US" dirty="0" smtClean="0">
                <a:hlinkClick r:id="rId12"/>
              </a:rPr>
              <a:t>stanstrup.github.io</a:t>
            </a:r>
            <a:endParaRPr lang="en-US" dirty="0" smtClean="0"/>
          </a:p>
          <a:p>
            <a:r>
              <a:rPr lang="en-US" dirty="0" smtClean="0">
                <a:hlinkClick r:id="rId13"/>
              </a:rPr>
              <a:t>stanstrup@gmail.com</a:t>
            </a:r>
            <a:endParaRPr lang="en-US" dirty="0" smtClean="0"/>
          </a:p>
          <a:p>
            <a:r>
              <a:rPr lang="en-US" dirty="0" smtClean="0"/>
              <a:t>     </a:t>
            </a:r>
            <a:r>
              <a:rPr lang="en-US" u="sng" dirty="0" smtClean="0">
                <a:hlinkClick r:id="rId14"/>
              </a:rPr>
              <a:t>@</a:t>
            </a:r>
            <a:r>
              <a:rPr lang="en-US" u="sng" dirty="0" err="1">
                <a:hlinkClick r:id="rId14"/>
              </a:rPr>
              <a:t>JanStanstrup</a:t>
            </a:r>
            <a:endParaRPr lang="en-US" dirty="0"/>
          </a:p>
        </p:txBody>
      </p:sp>
      <p:pic>
        <p:nvPicPr>
          <p:cNvPr id="4098" name="Picture 2" descr="Twitter_logo_blue.png (1139×926)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8108" y="6285222"/>
            <a:ext cx="231217" cy="18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42733"/>
      </p:ext>
    </p:extLst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Isotopic </a:t>
            </a:r>
            <a:r>
              <a:rPr lang="en-US" u="sng" dirty="0"/>
              <a:t>fine</a:t>
            </a:r>
            <a:r>
              <a:rPr lang="en-US" dirty="0"/>
              <a:t> pattern</a:t>
            </a:r>
            <a:endParaRPr lang="en-US" noProof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9689" t="23103" r="10653" b="56100"/>
          <a:stretch/>
        </p:blipFill>
        <p:spPr>
          <a:xfrm>
            <a:off x="242047" y="2919507"/>
            <a:ext cx="5423647" cy="22979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59405" t="22644" r="10398" b="56139"/>
          <a:stretch/>
        </p:blipFill>
        <p:spPr>
          <a:xfrm>
            <a:off x="6517341" y="2810437"/>
            <a:ext cx="5522259" cy="234426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176182" y="5476177"/>
            <a:ext cx="15553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+1 Isotope</a:t>
            </a:r>
            <a:endParaRPr lang="en-US" sz="2400" b="1" dirty="0"/>
          </a:p>
        </p:txBody>
      </p:sp>
      <p:sp>
        <p:nvSpPr>
          <p:cNvPr id="11" name="Rectangle 10"/>
          <p:cNvSpPr/>
          <p:nvPr/>
        </p:nvSpPr>
        <p:spPr>
          <a:xfrm>
            <a:off x="8500782" y="5476177"/>
            <a:ext cx="15553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+2 Isotope</a:t>
            </a:r>
            <a:endParaRPr lang="en-US" sz="2400" b="1" dirty="0"/>
          </a:p>
        </p:txBody>
      </p:sp>
      <p:sp>
        <p:nvSpPr>
          <p:cNvPr id="12" name="Rectangle 11"/>
          <p:cNvSpPr/>
          <p:nvPr/>
        </p:nvSpPr>
        <p:spPr>
          <a:xfrm>
            <a:off x="1308845" y="4389198"/>
            <a:ext cx="688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aseline="30000" dirty="0" smtClean="0"/>
              <a:t>15</a:t>
            </a:r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023784" y="4505740"/>
            <a:ext cx="688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aseline="30000" dirty="0" smtClean="0"/>
              <a:t>33</a:t>
            </a:r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11828" y="3196893"/>
            <a:ext cx="688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aseline="30000" dirty="0" smtClean="0"/>
              <a:t>13</a:t>
            </a:r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098431" y="4505740"/>
            <a:ext cx="688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aseline="30000" dirty="0" smtClean="0"/>
              <a:t>2</a:t>
            </a:r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8156196" y="3339287"/>
            <a:ext cx="688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aseline="30000" dirty="0" smtClean="0"/>
              <a:t>34</a:t>
            </a:r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8817350" y="2765732"/>
            <a:ext cx="9132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aseline="30000" dirty="0" smtClean="0"/>
              <a:t>13</a:t>
            </a:r>
            <a:r>
              <a:rPr lang="en-US" dirty="0" smtClean="0"/>
              <a:t>C,</a:t>
            </a:r>
            <a:r>
              <a:rPr lang="en-US" baseline="30000" dirty="0" smtClean="0"/>
              <a:t>15</a:t>
            </a:r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9243727" y="3602036"/>
            <a:ext cx="904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aseline="30000" dirty="0" smtClean="0"/>
              <a:t>13</a:t>
            </a:r>
            <a:r>
              <a:rPr lang="en-US" dirty="0" smtClean="0"/>
              <a:t>C,</a:t>
            </a:r>
            <a:r>
              <a:rPr lang="en-US" baseline="30000" dirty="0" smtClean="0"/>
              <a:t>33</a:t>
            </a:r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0182505" y="3699151"/>
            <a:ext cx="6174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aseline="30000" dirty="0" smtClean="0"/>
              <a:t>18</a:t>
            </a:r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0016938" y="4321074"/>
            <a:ext cx="1013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aseline="30000" dirty="0" smtClean="0"/>
              <a:t>13</a:t>
            </a:r>
            <a:r>
              <a:rPr lang="en-US" dirty="0" smtClean="0"/>
              <a:t>C, </a:t>
            </a:r>
            <a:r>
              <a:rPr lang="en-US" baseline="30000" dirty="0" smtClean="0"/>
              <a:t>13</a:t>
            </a:r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9547413" y="3982571"/>
            <a:ext cx="12885" cy="79531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9220199" y="3196893"/>
            <a:ext cx="23528" cy="156163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9772954" y="3967290"/>
            <a:ext cx="491532" cy="7231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8409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Ion charge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020932"/>
                <a:ext cx="11353801" cy="577039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/>
                  <a:t>What </a:t>
                </a:r>
                <a:r>
                  <a:rPr lang="en-US" sz="2400" dirty="0" err="1" smtClean="0"/>
                  <a:t>we</a:t>
                </a:r>
                <a:r>
                  <a:rPr lang="en-US" sz="2400" dirty="0" smtClean="0"/>
                  <a:t> measure is </a:t>
                </a:r>
                <a:r>
                  <a:rPr lang="en-US" sz="2400" dirty="0" err="1" smtClean="0"/>
                  <a:t>mass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devided</a:t>
                </a:r>
                <a:r>
                  <a:rPr lang="en-US" sz="2400" dirty="0" smtClean="0"/>
                  <a:t> by the charge (m/z)</a:t>
                </a:r>
              </a:p>
              <a:p>
                <a:pPr marL="0" indent="0">
                  <a:buNone/>
                </a:pPr>
                <a:r>
                  <a:rPr lang="en-US" sz="2400" dirty="0" err="1" smtClean="0"/>
                  <a:t>Methionine</a:t>
                </a:r>
                <a:r>
                  <a:rPr lang="en-US" sz="2400" dirty="0" smtClean="0"/>
                  <a:t> </a:t>
                </a:r>
                <a:r>
                  <a:rPr lang="en-US" sz="2400" dirty="0">
                    <a:sym typeface="Wingdings" panose="05000000000000000000" pitchFamily="2" charset="2"/>
                  </a:rPr>
                  <a:t> </a:t>
                </a:r>
                <a:r>
                  <a:rPr lang="en-US" sz="2400" dirty="0" smtClean="0">
                    <a:sym typeface="Wingdings" panose="05000000000000000000" pitchFamily="2" charset="2"/>
                  </a:rPr>
                  <a:t>C</a:t>
                </a:r>
                <a:r>
                  <a:rPr lang="en-US" sz="2400" baseline="-25000" dirty="0" smtClean="0">
                    <a:sym typeface="Wingdings" panose="05000000000000000000" pitchFamily="2" charset="2"/>
                  </a:rPr>
                  <a:t>5</a:t>
                </a:r>
                <a:r>
                  <a:rPr lang="en-US" sz="2400" dirty="0" smtClean="0">
                    <a:sym typeface="Wingdings" panose="05000000000000000000" pitchFamily="2" charset="2"/>
                  </a:rPr>
                  <a:t>H</a:t>
                </a:r>
                <a:r>
                  <a:rPr lang="en-US" sz="2400" baseline="-25000" dirty="0" smtClean="0">
                    <a:sym typeface="Wingdings" panose="05000000000000000000" pitchFamily="2" charset="2"/>
                  </a:rPr>
                  <a:t>11</a:t>
                </a:r>
                <a:r>
                  <a:rPr lang="en-US" sz="2400" dirty="0" smtClean="0">
                    <a:sym typeface="Wingdings" panose="05000000000000000000" pitchFamily="2" charset="2"/>
                  </a:rPr>
                  <a:t>NO</a:t>
                </a:r>
                <a:r>
                  <a:rPr lang="en-US" sz="2400" baseline="-25000" dirty="0" smtClean="0">
                    <a:sym typeface="Wingdings" panose="05000000000000000000" pitchFamily="2" charset="2"/>
                  </a:rPr>
                  <a:t>2</a:t>
                </a:r>
                <a:r>
                  <a:rPr lang="en-US" sz="2400" dirty="0" smtClean="0">
                    <a:sym typeface="Wingdings" panose="05000000000000000000" pitchFamily="2" charset="2"/>
                  </a:rPr>
                  <a:t>S </a:t>
                </a:r>
                <a:r>
                  <a:rPr lang="en-US" sz="2400" dirty="0">
                    <a:sym typeface="Wingdings" panose="05000000000000000000" pitchFamily="2" charset="2"/>
                  </a:rPr>
                  <a:t> </a:t>
                </a:r>
                <a:r>
                  <a:rPr lang="en-US" sz="2400" dirty="0" smtClean="0">
                    <a:sym typeface="Wingdings" panose="05000000000000000000" pitchFamily="2" charset="2"/>
                  </a:rPr>
                  <a:t>m/z = 149.0510</a:t>
                </a:r>
              </a:p>
              <a:p>
                <a:pPr marL="0" indent="0">
                  <a:buNone/>
                </a:pPr>
                <a:endParaRPr lang="en-US" sz="2400" dirty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lang="en-US" sz="2400" dirty="0" smtClean="0">
                    <a:sym typeface="Wingdings" panose="05000000000000000000" pitchFamily="2" charset="2"/>
                  </a:rPr>
                  <a:t>If single </a:t>
                </a:r>
                <a:r>
                  <a:rPr lang="en-US" sz="2400" dirty="0" err="1" smtClean="0">
                    <a:sym typeface="Wingdings" panose="05000000000000000000" pitchFamily="2" charset="2"/>
                  </a:rPr>
                  <a:t>charged</a:t>
                </a:r>
                <a:r>
                  <a:rPr lang="en-US" sz="2400" dirty="0" smtClean="0">
                    <a:sym typeface="Wingdings" panose="05000000000000000000" pitchFamily="2" charset="2"/>
                  </a:rPr>
                  <a:t> positive mode [M+H]</a:t>
                </a:r>
                <a:r>
                  <a:rPr lang="en-US" sz="2400" baseline="30000" dirty="0" smtClean="0">
                    <a:sym typeface="Wingdings" panose="05000000000000000000" pitchFamily="2" charset="2"/>
                  </a:rPr>
                  <a:t>+</a:t>
                </a:r>
                <a:r>
                  <a:rPr lang="en-US" sz="2400" dirty="0" smtClean="0">
                    <a:sym typeface="Wingdings" panose="05000000000000000000" pitchFamily="2" charset="2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sz="2400" dirty="0" smtClean="0">
                    <a:sym typeface="Wingdings" panose="05000000000000000000" pitchFamily="2" charset="2"/>
                  </a:rPr>
                  <a:t>m/z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149.0510+1.0073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=150.0583</m:t>
                    </m:r>
                  </m:oMath>
                </a14:m>
                <a:endParaRPr lang="en-US" sz="2400" dirty="0" smtClean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endParaRPr lang="en-US" sz="2400" dirty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ym typeface="Wingdings" panose="05000000000000000000" pitchFamily="2" charset="2"/>
                  </a:rPr>
                  <a:t>If </a:t>
                </a:r>
                <a:r>
                  <a:rPr lang="en-US" sz="2400" u="sng" dirty="0" smtClean="0">
                    <a:sym typeface="Wingdings" panose="05000000000000000000" pitchFamily="2" charset="2"/>
                  </a:rPr>
                  <a:t>double</a:t>
                </a:r>
                <a:r>
                  <a:rPr lang="en-US" sz="2400" dirty="0" smtClean="0">
                    <a:sym typeface="Wingdings" panose="05000000000000000000" pitchFamily="2" charset="2"/>
                  </a:rPr>
                  <a:t> </a:t>
                </a:r>
                <a:r>
                  <a:rPr lang="en-US" sz="2400" dirty="0" err="1">
                    <a:sym typeface="Wingdings" panose="05000000000000000000" pitchFamily="2" charset="2"/>
                  </a:rPr>
                  <a:t>charged</a:t>
                </a:r>
                <a:r>
                  <a:rPr lang="en-US" sz="2400" dirty="0">
                    <a:sym typeface="Wingdings" panose="05000000000000000000" pitchFamily="2" charset="2"/>
                  </a:rPr>
                  <a:t> </a:t>
                </a:r>
                <a:r>
                  <a:rPr lang="en-US" sz="2400" dirty="0" smtClean="0">
                    <a:sym typeface="Wingdings" panose="05000000000000000000" pitchFamily="2" charset="2"/>
                  </a:rPr>
                  <a:t>negative </a:t>
                </a:r>
                <a:r>
                  <a:rPr lang="en-US" sz="2400" dirty="0">
                    <a:sym typeface="Wingdings" panose="05000000000000000000" pitchFamily="2" charset="2"/>
                  </a:rPr>
                  <a:t>mode [</a:t>
                </a:r>
                <a:r>
                  <a:rPr lang="en-US" sz="2400" dirty="0" smtClean="0">
                    <a:sym typeface="Wingdings" panose="05000000000000000000" pitchFamily="2" charset="2"/>
                  </a:rPr>
                  <a:t>M-2H]</a:t>
                </a:r>
                <a:r>
                  <a:rPr lang="en-US" sz="2400" baseline="30000" dirty="0" smtClean="0">
                    <a:sym typeface="Wingdings" panose="05000000000000000000" pitchFamily="2" charset="2"/>
                  </a:rPr>
                  <a:t>-2</a:t>
                </a:r>
                <a:r>
                  <a:rPr lang="en-US" sz="2400" dirty="0" smtClean="0">
                    <a:sym typeface="Wingdings" panose="05000000000000000000" pitchFamily="2" charset="2"/>
                  </a:rPr>
                  <a:t>:</a:t>
                </a:r>
                <a:endParaRPr lang="en-US" sz="2400" dirty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ym typeface="Wingdings" panose="05000000000000000000" pitchFamily="2" charset="2"/>
                  </a:rPr>
                  <a:t>m/z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149.0510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1.0073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∗2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73.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𝟓𝟏𝟖𝟐</m:t>
                    </m:r>
                  </m:oMath>
                </a14:m>
                <a:endParaRPr lang="en-US" sz="2400" b="1" dirty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endParaRPr lang="en-US" sz="2400" dirty="0" smtClean="0">
                  <a:sym typeface="Wingdings" panose="05000000000000000000" pitchFamily="2" charset="2"/>
                </a:endParaRPr>
              </a:p>
              <a:p>
                <a:r>
                  <a:rPr lang="en-US" sz="2400" dirty="0" smtClean="0">
                    <a:sym typeface="Wingdings" panose="05000000000000000000" pitchFamily="2" charset="2"/>
                  </a:rPr>
                  <a:t>Most small </a:t>
                </a:r>
                <a:r>
                  <a:rPr lang="en-US" sz="2400" dirty="0" err="1" smtClean="0">
                    <a:sym typeface="Wingdings" panose="05000000000000000000" pitchFamily="2" charset="2"/>
                  </a:rPr>
                  <a:t>molecules</a:t>
                </a:r>
                <a:r>
                  <a:rPr lang="en-US" sz="2400" dirty="0" smtClean="0">
                    <a:sym typeface="Wingdings" panose="05000000000000000000" pitchFamily="2" charset="2"/>
                  </a:rPr>
                  <a:t> </a:t>
                </a:r>
                <a:r>
                  <a:rPr lang="en-US" sz="2400" dirty="0" err="1" smtClean="0">
                    <a:sym typeface="Wingdings" panose="05000000000000000000" pitchFamily="2" charset="2"/>
                  </a:rPr>
                  <a:t>are</a:t>
                </a:r>
                <a:r>
                  <a:rPr lang="en-US" sz="2400" dirty="0" smtClean="0">
                    <a:sym typeface="Wingdings" panose="05000000000000000000" pitchFamily="2" charset="2"/>
                  </a:rPr>
                  <a:t> </a:t>
                </a:r>
                <a:r>
                  <a:rPr lang="en-US" sz="2400" dirty="0" err="1" smtClean="0">
                    <a:sym typeface="Wingdings" panose="05000000000000000000" pitchFamily="2" charset="2"/>
                  </a:rPr>
                  <a:t>usually</a:t>
                </a:r>
                <a:r>
                  <a:rPr lang="en-US" sz="2400" dirty="0" smtClean="0">
                    <a:sym typeface="Wingdings" panose="05000000000000000000" pitchFamily="2" charset="2"/>
                  </a:rPr>
                  <a:t> present </a:t>
                </a:r>
                <a:r>
                  <a:rPr lang="en-US" sz="2400" dirty="0" err="1" smtClean="0">
                    <a:sym typeface="Wingdings" panose="05000000000000000000" pitchFamily="2" charset="2"/>
                  </a:rPr>
                  <a:t>only</a:t>
                </a:r>
                <a:r>
                  <a:rPr lang="en-US" sz="2400" dirty="0" smtClean="0">
                    <a:sym typeface="Wingdings" panose="05000000000000000000" pitchFamily="2" charset="2"/>
                  </a:rPr>
                  <a:t> as single-</a:t>
                </a:r>
                <a:r>
                  <a:rPr lang="en-US" sz="2400" dirty="0" err="1" smtClean="0">
                    <a:sym typeface="Wingdings" panose="05000000000000000000" pitchFamily="2" charset="2"/>
                  </a:rPr>
                  <a:t>charged</a:t>
                </a:r>
                <a:r>
                  <a:rPr lang="en-US" sz="2400" dirty="0" smtClean="0">
                    <a:sym typeface="Wingdings" panose="05000000000000000000" pitchFamily="2" charset="2"/>
                  </a:rPr>
                  <a:t> species</a:t>
                </a:r>
              </a:p>
              <a:p>
                <a:r>
                  <a:rPr lang="en-US" sz="2400" dirty="0" err="1" smtClean="0">
                    <a:sym typeface="Wingdings" panose="05000000000000000000" pitchFamily="2" charset="2"/>
                  </a:rPr>
                  <a:t>Larger</a:t>
                </a:r>
                <a:r>
                  <a:rPr lang="en-US" sz="2400" dirty="0" smtClean="0">
                    <a:sym typeface="Wingdings" panose="05000000000000000000" pitchFamily="2" charset="2"/>
                  </a:rPr>
                  <a:t> </a:t>
                </a:r>
                <a:r>
                  <a:rPr lang="en-US" sz="2400" dirty="0" err="1" smtClean="0">
                    <a:sym typeface="Wingdings" panose="05000000000000000000" pitchFamily="2" charset="2"/>
                  </a:rPr>
                  <a:t>molecules</a:t>
                </a:r>
                <a:r>
                  <a:rPr lang="en-US" sz="2400" dirty="0" smtClean="0">
                    <a:sym typeface="Wingdings" panose="05000000000000000000" pitchFamily="2" charset="2"/>
                  </a:rPr>
                  <a:t> (&gt;500) </a:t>
                </a:r>
                <a:r>
                  <a:rPr lang="en-US" sz="2400" dirty="0" err="1" smtClean="0">
                    <a:sym typeface="Wingdings" panose="05000000000000000000" pitchFamily="2" charset="2"/>
                  </a:rPr>
                  <a:t>often</a:t>
                </a:r>
                <a:r>
                  <a:rPr lang="en-US" sz="2400" dirty="0" smtClean="0">
                    <a:sym typeface="Wingdings" panose="05000000000000000000" pitchFamily="2" charset="2"/>
                  </a:rPr>
                  <a:t> </a:t>
                </a:r>
                <a:r>
                  <a:rPr lang="en-US" sz="2400" dirty="0" err="1" smtClean="0">
                    <a:sym typeface="Wingdings" panose="05000000000000000000" pitchFamily="2" charset="2"/>
                  </a:rPr>
                  <a:t>also</a:t>
                </a:r>
                <a:r>
                  <a:rPr lang="en-US" sz="2400" dirty="0" smtClean="0">
                    <a:sym typeface="Wingdings" panose="05000000000000000000" pitchFamily="2" charset="2"/>
                  </a:rPr>
                  <a:t> form species with multiple charges</a:t>
                </a:r>
              </a:p>
              <a:p>
                <a:r>
                  <a:rPr lang="en-US" sz="2400" dirty="0" err="1" smtClean="0">
                    <a:sym typeface="Wingdings" panose="05000000000000000000" pitchFamily="2" charset="2"/>
                  </a:rPr>
                  <a:t>Very</a:t>
                </a:r>
                <a:r>
                  <a:rPr lang="en-US" sz="2400" dirty="0" smtClean="0">
                    <a:sym typeface="Wingdings" panose="05000000000000000000" pitchFamily="2" charset="2"/>
                  </a:rPr>
                  <a:t> large </a:t>
                </a:r>
                <a:r>
                  <a:rPr lang="en-US" sz="2400" dirty="0" err="1" smtClean="0">
                    <a:sym typeface="Wingdings" panose="05000000000000000000" pitchFamily="2" charset="2"/>
                  </a:rPr>
                  <a:t>molecules</a:t>
                </a:r>
                <a:r>
                  <a:rPr lang="en-US" sz="2400" dirty="0" smtClean="0">
                    <a:sym typeface="Wingdings" panose="05000000000000000000" pitchFamily="2" charset="2"/>
                  </a:rPr>
                  <a:t> (&gt;&gt;1000) </a:t>
                </a:r>
                <a:r>
                  <a:rPr lang="en-US" sz="2400" dirty="0" err="1" smtClean="0">
                    <a:sym typeface="Wingdings" panose="05000000000000000000" pitchFamily="2" charset="2"/>
                  </a:rPr>
                  <a:t>can</a:t>
                </a:r>
                <a:r>
                  <a:rPr lang="en-US" sz="2400" dirty="0" smtClean="0">
                    <a:sym typeface="Wingdings" panose="05000000000000000000" pitchFamily="2" charset="2"/>
                  </a:rPr>
                  <a:t> </a:t>
                </a:r>
                <a:r>
                  <a:rPr lang="en-US" sz="2400" dirty="0" err="1" smtClean="0">
                    <a:sym typeface="Wingdings" panose="05000000000000000000" pitchFamily="2" charset="2"/>
                  </a:rPr>
                  <a:t>be</a:t>
                </a:r>
                <a:r>
                  <a:rPr lang="en-US" sz="2400" dirty="0">
                    <a:sym typeface="Wingdings" panose="05000000000000000000" pitchFamily="2" charset="2"/>
                  </a:rPr>
                  <a:t> </a:t>
                </a:r>
                <a:r>
                  <a:rPr lang="en-US" sz="2400" dirty="0" smtClean="0">
                    <a:sym typeface="Wingdings" panose="05000000000000000000" pitchFamily="2" charset="2"/>
                  </a:rPr>
                  <a:t>present </a:t>
                </a:r>
                <a:r>
                  <a:rPr lang="en-US" sz="2400" u="sng" dirty="0" err="1" smtClean="0">
                    <a:sym typeface="Wingdings" panose="05000000000000000000" pitchFamily="2" charset="2"/>
                  </a:rPr>
                  <a:t>primarily</a:t>
                </a:r>
                <a:r>
                  <a:rPr lang="en-US" sz="2400" dirty="0" smtClean="0">
                    <a:sym typeface="Wingdings" panose="05000000000000000000" pitchFamily="2" charset="2"/>
                  </a:rPr>
                  <a:t> as species with </a:t>
                </a:r>
                <a:r>
                  <a:rPr lang="en-US" sz="2400" dirty="0">
                    <a:sym typeface="Wingdings" panose="05000000000000000000" pitchFamily="2" charset="2"/>
                  </a:rPr>
                  <a:t>multiple </a:t>
                </a:r>
                <a:r>
                  <a:rPr lang="en-US" sz="2400" dirty="0" smtClean="0">
                    <a:sym typeface="Wingdings" panose="05000000000000000000" pitchFamily="2" charset="2"/>
                  </a:rPr>
                  <a:t>charges</a:t>
                </a:r>
                <a:endParaRPr lang="en-US" sz="2400" dirty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020932"/>
                <a:ext cx="11353801" cy="5770393"/>
              </a:xfrm>
              <a:blipFill>
                <a:blip r:embed="rId2"/>
                <a:stretch>
                  <a:fillRect l="-805" t="-1478" b="-1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>
          <a:xfrm>
            <a:off x="2743199" y="2840354"/>
            <a:ext cx="770021" cy="249356"/>
          </a:xfrm>
          <a:prstGeom prst="roundRect">
            <a:avLst/>
          </a:prstGeom>
          <a:solidFill>
            <a:srgbClr val="FF0000">
              <a:alpha val="1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184920" y="3436219"/>
            <a:ext cx="3836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Mass of a proton (H</a:t>
            </a:r>
            <a:r>
              <a:rPr lang="da-DK" baseline="30000" dirty="0" smtClean="0"/>
              <a:t>+</a:t>
            </a:r>
            <a:r>
              <a:rPr lang="da-DK" dirty="0" smtClean="0"/>
              <a:t>)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3407343" y="3224463"/>
            <a:ext cx="3777577" cy="39642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180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Ion charge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020932"/>
            <a:ext cx="11353801" cy="57703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 smtClean="0">
                <a:sym typeface="Wingdings" panose="05000000000000000000" pitchFamily="2" charset="2"/>
              </a:rPr>
              <a:t>The isotopic pattern can tell us the charge</a:t>
            </a:r>
          </a:p>
          <a:p>
            <a:pPr marL="0" indent="0">
              <a:buNone/>
            </a:pPr>
            <a:endParaRPr lang="en-US" sz="24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400" dirty="0" smtClean="0">
                <a:sym typeface="Wingdings" panose="05000000000000000000" pitchFamily="2" charset="2"/>
              </a:rPr>
              <a:t>Methionine single-charge isotopes peaks:</a:t>
            </a:r>
          </a:p>
          <a:p>
            <a:pPr marL="0" indent="0">
              <a:buNone/>
            </a:pPr>
            <a:endParaRPr lang="en-US" sz="24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24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24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24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24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24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24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2400" dirty="0">
              <a:sym typeface="Wingdings" panose="05000000000000000000" pitchFamily="2" charset="2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178777"/>
              </p:ext>
            </p:extLst>
          </p:nvPr>
        </p:nvGraphicFramePr>
        <p:xfrm>
          <a:off x="838200" y="2610728"/>
          <a:ext cx="7219950" cy="1478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77594">
                  <a:extLst>
                    <a:ext uri="{9D8B030D-6E8A-4147-A177-3AD203B41FA5}">
                      <a16:colId xmlns:a16="http://schemas.microsoft.com/office/drawing/2014/main" val="2474665784"/>
                    </a:ext>
                  </a:extLst>
                </a:gridCol>
                <a:gridCol w="1040648">
                  <a:extLst>
                    <a:ext uri="{9D8B030D-6E8A-4147-A177-3AD203B41FA5}">
                      <a16:colId xmlns:a16="http://schemas.microsoft.com/office/drawing/2014/main" val="338361833"/>
                    </a:ext>
                  </a:extLst>
                </a:gridCol>
                <a:gridCol w="4901708">
                  <a:extLst>
                    <a:ext uri="{9D8B030D-6E8A-4147-A177-3AD203B41FA5}">
                      <a16:colId xmlns:a16="http://schemas.microsoft.com/office/drawing/2014/main" val="3636540588"/>
                    </a:ext>
                  </a:extLst>
                </a:gridCol>
              </a:tblGrid>
              <a:tr h="338031">
                <a:tc>
                  <a:txBody>
                    <a:bodyPr/>
                    <a:lstStyle/>
                    <a:p>
                      <a:r>
                        <a:rPr lang="da-DK" dirty="0" smtClean="0"/>
                        <a:t>Ion Species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Isotope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b="1" i="0" u="none" strike="noStrike" dirty="0" err="1" smtClean="0">
                          <a:effectLst/>
                          <a:latin typeface="Arial" panose="020B0604020202020204" pitchFamily="34" charset="0"/>
                        </a:rPr>
                        <a:t>Calculation</a:t>
                      </a:r>
                      <a:r>
                        <a:rPr lang="da-DK" sz="18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 of </a:t>
                      </a:r>
                      <a:r>
                        <a:rPr lang="da-DK" sz="1800" b="1" i="1" u="none" strike="noStrike" dirty="0" smtClean="0">
                          <a:effectLst/>
                          <a:latin typeface="Arial" panose="020B0604020202020204" pitchFamily="34" charset="0"/>
                        </a:rPr>
                        <a:t>m/z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2258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800" b="0" dirty="0" smtClean="0">
                          <a:sym typeface="Wingdings" panose="05000000000000000000" pitchFamily="2" charset="2"/>
                        </a:rPr>
                        <a:t> [M+H]</a:t>
                      </a:r>
                      <a:r>
                        <a:rPr lang="da-DK" sz="1800" b="0" baseline="30000" dirty="0" smtClean="0">
                          <a:sym typeface="Wingdings" panose="05000000000000000000" pitchFamily="2" charset="2"/>
                        </a:rPr>
                        <a:t>+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b="0" u="none" strike="noStrike" dirty="0" smtClean="0">
                          <a:effectLst/>
                        </a:rPr>
                        <a:t>[M]</a:t>
                      </a:r>
                      <a:r>
                        <a:rPr lang="da-DK" sz="1800" b="0" u="none" strike="noStrike" baseline="30000" dirty="0" smtClean="0">
                          <a:effectLst/>
                        </a:rPr>
                        <a:t>+</a:t>
                      </a:r>
                      <a:endParaRPr lang="da-DK" sz="1800" b="0" i="0" u="none" strike="noStrike" baseline="30000" dirty="0" smtClean="0"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b="0" dirty="0" smtClean="0">
                          <a:sym typeface="Wingdings" panose="05000000000000000000" pitchFamily="2" charset="2"/>
                        </a:rPr>
                        <a:t>(149.0510 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+ 1.0073)/1                             = </a:t>
                      </a:r>
                      <a:r>
                        <a:rPr lang="en-US" b="0" dirty="0" smtClean="0"/>
                        <a:t>150.0583</a:t>
                      </a:r>
                      <a:endParaRPr lang="da-DK" sz="1800" b="0" dirty="0" smtClean="0">
                        <a:sym typeface="Wingdings" panose="05000000000000000000" pitchFamily="2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0817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b="0" dirty="0" smtClean="0">
                          <a:sym typeface="Wingdings" panose="05000000000000000000" pitchFamily="2" charset="2"/>
                        </a:rPr>
                        <a:t> [M+H]</a:t>
                      </a:r>
                      <a:r>
                        <a:rPr lang="da-DK" sz="1800" b="0" baseline="30000" dirty="0" smtClean="0">
                          <a:sym typeface="Wingdings" panose="05000000000000000000" pitchFamily="2" charset="2"/>
                        </a:rPr>
                        <a:t>+</a:t>
                      </a:r>
                      <a:endParaRPr lang="en-US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b="0" dirty="0" smtClean="0"/>
                        <a:t>[M+1]</a:t>
                      </a:r>
                      <a:r>
                        <a:rPr lang="da-DK" sz="1800" b="0" baseline="30000" dirty="0" smtClean="0"/>
                        <a:t>+</a:t>
                      </a:r>
                      <a:endParaRPr lang="da-DK" sz="1800" b="0" baseline="30000" dirty="0" smtClean="0">
                        <a:sym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b="0" dirty="0" smtClean="0">
                          <a:sym typeface="Wingdings" panose="05000000000000000000" pitchFamily="2" charset="2"/>
                        </a:rPr>
                        <a:t>(149.0510 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+ 1.0073 + </a:t>
                      </a:r>
                      <a:r>
                        <a:rPr lang="da-DK" sz="1800" b="0" dirty="0" smtClean="0">
                          <a:sym typeface="Wingdings" panose="05000000000000000000" pitchFamily="2" charset="2"/>
                        </a:rPr>
                        <a:t>1.0033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)/1             = </a:t>
                      </a:r>
                      <a:r>
                        <a:rPr lang="en-US" b="0" dirty="0" smtClean="0"/>
                        <a:t>151.0616</a:t>
                      </a:r>
                      <a:endParaRPr lang="da-DK" sz="1800" b="0" dirty="0" smtClean="0">
                        <a:sym typeface="Wingdings" panose="05000000000000000000" pitchFamily="2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5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b="0" dirty="0" smtClean="0">
                          <a:sym typeface="Wingdings" panose="05000000000000000000" pitchFamily="2" charset="2"/>
                        </a:rPr>
                        <a:t> [M+H]</a:t>
                      </a:r>
                      <a:r>
                        <a:rPr lang="da-DK" sz="1800" b="0" baseline="30000" dirty="0" smtClean="0">
                          <a:sym typeface="Wingdings" panose="05000000000000000000" pitchFamily="2" charset="2"/>
                        </a:rPr>
                        <a:t>+</a:t>
                      </a:r>
                      <a:endParaRPr lang="en-US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b="0" dirty="0" smtClean="0"/>
                        <a:t>[M+2]</a:t>
                      </a:r>
                      <a:r>
                        <a:rPr lang="da-DK" sz="1800" b="0" baseline="30000" dirty="0" smtClean="0"/>
                        <a:t>+</a:t>
                      </a:r>
                      <a:endParaRPr lang="da-DK" sz="1800" b="0" baseline="30000" dirty="0" smtClean="0">
                        <a:sym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b="0" dirty="0" smtClean="0">
                          <a:sym typeface="Wingdings" panose="05000000000000000000" pitchFamily="2" charset="2"/>
                        </a:rPr>
                        <a:t>(149.0510 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+ 1.0073 + </a:t>
                      </a:r>
                      <a:r>
                        <a:rPr lang="da-DK" sz="1800" b="0" dirty="0" smtClean="0">
                          <a:sym typeface="Wingdings" panose="05000000000000000000" pitchFamily="2" charset="2"/>
                        </a:rPr>
                        <a:t>1.0033*2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)/1         = </a:t>
                      </a:r>
                      <a:r>
                        <a:rPr lang="en-US" b="0" dirty="0" smtClean="0"/>
                        <a:t>152.0649</a:t>
                      </a:r>
                      <a:endParaRPr lang="da-DK" sz="1800" b="0" dirty="0" smtClean="0">
                        <a:sym typeface="Wingdings" panose="05000000000000000000" pitchFamily="2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650851"/>
                  </a:ext>
                </a:extLst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5207268" y="3397718"/>
            <a:ext cx="721894" cy="681665"/>
          </a:xfrm>
          <a:prstGeom prst="roundRect">
            <a:avLst/>
          </a:prstGeom>
          <a:solidFill>
            <a:srgbClr val="FF0000">
              <a:alpha val="1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93156" y="4755474"/>
            <a:ext cx="38360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= 12C and 13C difference.</a:t>
            </a:r>
          </a:p>
          <a:p>
            <a:r>
              <a:rPr lang="da-DK" dirty="0" err="1" smtClean="0"/>
              <a:t>Estimation</a:t>
            </a:r>
            <a:r>
              <a:rPr lang="da-DK" dirty="0" smtClean="0"/>
              <a:t> </a:t>
            </a:r>
            <a:r>
              <a:rPr lang="da-DK" dirty="0" err="1" smtClean="0"/>
              <a:t>only</a:t>
            </a:r>
            <a:r>
              <a:rPr lang="da-DK" dirty="0" smtClean="0"/>
              <a:t>! Real </a:t>
            </a:r>
            <a:r>
              <a:rPr lang="da-DK" dirty="0" err="1" smtClean="0"/>
              <a:t>mass</a:t>
            </a:r>
            <a:r>
              <a:rPr lang="da-DK" dirty="0" smtClean="0"/>
              <a:t> is an ”average” of the </a:t>
            </a:r>
            <a:r>
              <a:rPr lang="da-DK" dirty="0" err="1" smtClean="0"/>
              <a:t>contributing</a:t>
            </a:r>
            <a:r>
              <a:rPr lang="da-DK" dirty="0" smtClean="0"/>
              <a:t> isotopes.</a:t>
            </a:r>
            <a:endParaRPr lang="en-US" dirty="0"/>
          </a:p>
        </p:txBody>
      </p:sp>
      <p:cxnSp>
        <p:nvCxnSpPr>
          <p:cNvPr id="8" name="Straight Arrow Connector 7"/>
          <p:cNvCxnSpPr>
            <a:stCxn id="6" idx="0"/>
          </p:cNvCxnSpPr>
          <p:nvPr/>
        </p:nvCxnSpPr>
        <p:spPr>
          <a:xfrm flipV="1">
            <a:off x="4011159" y="4206240"/>
            <a:ext cx="1369363" cy="54923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ight Brace 8"/>
          <p:cNvSpPr/>
          <p:nvPr/>
        </p:nvSpPr>
        <p:spPr>
          <a:xfrm>
            <a:off x="8162223" y="3012707"/>
            <a:ext cx="356135" cy="1066676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2431" y="3368843"/>
            <a:ext cx="1816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Difference </a:t>
            </a:r>
            <a:r>
              <a:rPr lang="da-DK" dirty="0" smtClean="0">
                <a:latin typeface="Symbol" panose="05050102010706020507" pitchFamily="18" charset="2"/>
              </a:rPr>
              <a:t>~ </a:t>
            </a:r>
            <a:r>
              <a:rPr lang="da-DK" dirty="0" smtClean="0"/>
              <a:t>1 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984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Ion charge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020932"/>
            <a:ext cx="11353801" cy="57703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 smtClean="0">
                <a:sym typeface="Wingdings" panose="05000000000000000000" pitchFamily="2" charset="2"/>
              </a:rPr>
              <a:t>The isotopic pattern can tell us the charge</a:t>
            </a:r>
          </a:p>
          <a:p>
            <a:pPr marL="0" indent="0">
              <a:buNone/>
            </a:pPr>
            <a:endParaRPr lang="en-US" sz="24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400" dirty="0" smtClean="0">
                <a:sym typeface="Wingdings" panose="05000000000000000000" pitchFamily="2" charset="2"/>
              </a:rPr>
              <a:t>Methionine </a:t>
            </a:r>
            <a:r>
              <a:rPr lang="en-US" sz="2400" b="1" dirty="0" smtClean="0">
                <a:sym typeface="Wingdings" panose="05000000000000000000" pitchFamily="2" charset="2"/>
              </a:rPr>
              <a:t>double-charged</a:t>
            </a:r>
            <a:r>
              <a:rPr lang="en-US" sz="2400" dirty="0" smtClean="0">
                <a:sym typeface="Wingdings" panose="05000000000000000000" pitchFamily="2" charset="2"/>
              </a:rPr>
              <a:t> isotopes peaks:</a:t>
            </a:r>
          </a:p>
          <a:p>
            <a:pPr marL="0" indent="0">
              <a:buNone/>
            </a:pPr>
            <a:endParaRPr lang="en-US" sz="24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24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24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24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24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24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24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2400" dirty="0">
              <a:sym typeface="Wingdings" panose="05000000000000000000" pitchFamily="2" charset="2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0513"/>
              </p:ext>
            </p:extLst>
          </p:nvPr>
        </p:nvGraphicFramePr>
        <p:xfrm>
          <a:off x="838200" y="2610728"/>
          <a:ext cx="7497278" cy="1478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26668">
                  <a:extLst>
                    <a:ext uri="{9D8B030D-6E8A-4147-A177-3AD203B41FA5}">
                      <a16:colId xmlns:a16="http://schemas.microsoft.com/office/drawing/2014/main" val="2474665784"/>
                    </a:ext>
                  </a:extLst>
                </a:gridCol>
                <a:gridCol w="1080621">
                  <a:extLst>
                    <a:ext uri="{9D8B030D-6E8A-4147-A177-3AD203B41FA5}">
                      <a16:colId xmlns:a16="http://schemas.microsoft.com/office/drawing/2014/main" val="338361833"/>
                    </a:ext>
                  </a:extLst>
                </a:gridCol>
                <a:gridCol w="5089989">
                  <a:extLst>
                    <a:ext uri="{9D8B030D-6E8A-4147-A177-3AD203B41FA5}">
                      <a16:colId xmlns:a16="http://schemas.microsoft.com/office/drawing/2014/main" val="3636540588"/>
                    </a:ext>
                  </a:extLst>
                </a:gridCol>
              </a:tblGrid>
              <a:tr h="338031">
                <a:tc>
                  <a:txBody>
                    <a:bodyPr/>
                    <a:lstStyle/>
                    <a:p>
                      <a:r>
                        <a:rPr lang="da-DK" dirty="0" smtClean="0"/>
                        <a:t>Ion Species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Isotope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b="1" i="0" u="none" strike="noStrike" dirty="0" err="1" smtClean="0">
                          <a:effectLst/>
                          <a:latin typeface="Arial" panose="020B0604020202020204" pitchFamily="34" charset="0"/>
                        </a:rPr>
                        <a:t>Calculation</a:t>
                      </a:r>
                      <a:r>
                        <a:rPr lang="da-DK" sz="18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 of </a:t>
                      </a:r>
                      <a:r>
                        <a:rPr lang="da-DK" sz="1800" b="1" i="1" u="none" strike="noStrike" dirty="0" smtClean="0">
                          <a:effectLst/>
                          <a:latin typeface="Arial" panose="020B0604020202020204" pitchFamily="34" charset="0"/>
                        </a:rPr>
                        <a:t>m/z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2258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800" b="0" dirty="0" smtClean="0">
                          <a:sym typeface="Wingdings" panose="05000000000000000000" pitchFamily="2" charset="2"/>
                        </a:rPr>
                        <a:t> [M+</a:t>
                      </a:r>
                      <a:r>
                        <a:rPr lang="en-US" sz="18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da-DK" sz="1800" b="0" dirty="0" smtClean="0">
                          <a:sym typeface="Wingdings" panose="05000000000000000000" pitchFamily="2" charset="2"/>
                        </a:rPr>
                        <a:t>H]</a:t>
                      </a:r>
                      <a:r>
                        <a:rPr lang="da-DK" sz="1800" b="0" baseline="30000" dirty="0" smtClean="0">
                          <a:sym typeface="Wingdings" panose="05000000000000000000" pitchFamily="2" charset="2"/>
                        </a:rPr>
                        <a:t>2+</a:t>
                      </a:r>
                      <a:endParaRPr lang="en-US" b="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b="0" u="none" strike="noStrike" dirty="0" smtClean="0">
                          <a:effectLst/>
                        </a:rPr>
                        <a:t>[M]</a:t>
                      </a:r>
                      <a:r>
                        <a:rPr lang="da-DK" sz="1800" b="0" u="none" strike="noStrike" baseline="30000" dirty="0" smtClean="0">
                          <a:effectLst/>
                        </a:rPr>
                        <a:t>+</a:t>
                      </a:r>
                      <a:endParaRPr lang="da-DK" sz="1800" b="0" i="0" u="none" strike="noStrike" baseline="30000" dirty="0" smtClean="0"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b="0" dirty="0" smtClean="0">
                          <a:sym typeface="Wingdings" panose="05000000000000000000" pitchFamily="2" charset="2"/>
                        </a:rPr>
                        <a:t>(149.0510 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+ 1.0073</a:t>
                      </a:r>
                      <a:r>
                        <a:rPr lang="en-US" sz="18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*2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)/</a:t>
                      </a:r>
                      <a:r>
                        <a:rPr lang="en-US" sz="18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= 75.5328</a:t>
                      </a:r>
                      <a:endParaRPr lang="da-DK" sz="1800" b="0" dirty="0" smtClean="0">
                        <a:sym typeface="Wingdings" panose="05000000000000000000" pitchFamily="2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0817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b="0" dirty="0" smtClean="0">
                          <a:sym typeface="Wingdings" panose="05000000000000000000" pitchFamily="2" charset="2"/>
                        </a:rPr>
                        <a:t> [M+</a:t>
                      </a:r>
                      <a:r>
                        <a:rPr lang="en-US" sz="18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da-DK" sz="1800" b="0" dirty="0" smtClean="0">
                          <a:sym typeface="Wingdings" panose="05000000000000000000" pitchFamily="2" charset="2"/>
                        </a:rPr>
                        <a:t>H]</a:t>
                      </a:r>
                      <a:r>
                        <a:rPr lang="da-DK" sz="1800" b="0" baseline="30000" dirty="0" smtClean="0">
                          <a:sym typeface="Wingdings" panose="05000000000000000000" pitchFamily="2" charset="2"/>
                        </a:rPr>
                        <a:t> 2+</a:t>
                      </a:r>
                      <a:endParaRPr lang="en-US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b="0" dirty="0" smtClean="0"/>
                        <a:t>[M+1]</a:t>
                      </a:r>
                      <a:r>
                        <a:rPr lang="da-DK" sz="1800" b="0" baseline="30000" dirty="0" smtClean="0"/>
                        <a:t>+</a:t>
                      </a:r>
                      <a:endParaRPr lang="da-DK" sz="1800" b="0" baseline="30000" dirty="0" smtClean="0">
                        <a:sym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b="0" dirty="0" smtClean="0">
                          <a:sym typeface="Wingdings" panose="05000000000000000000" pitchFamily="2" charset="2"/>
                        </a:rPr>
                        <a:t>(149.0510 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+ 1.0073</a:t>
                      </a:r>
                      <a:r>
                        <a:rPr lang="en-US" sz="18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*2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+ </a:t>
                      </a:r>
                      <a:r>
                        <a:rPr lang="da-DK" sz="1800" b="0" dirty="0" smtClean="0">
                          <a:sym typeface="Wingdings" panose="05000000000000000000" pitchFamily="2" charset="2"/>
                        </a:rPr>
                        <a:t>1.0033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)/</a:t>
                      </a:r>
                      <a:r>
                        <a:rPr lang="en-US" sz="18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= </a:t>
                      </a:r>
                      <a:r>
                        <a:rPr lang="en-US" dirty="0" smtClean="0"/>
                        <a:t>76.0345</a:t>
                      </a:r>
                      <a:endParaRPr lang="da-DK" sz="1800" b="0" dirty="0" smtClean="0">
                        <a:sym typeface="Wingdings" panose="05000000000000000000" pitchFamily="2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5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b="0" dirty="0" smtClean="0">
                          <a:sym typeface="Wingdings" panose="05000000000000000000" pitchFamily="2" charset="2"/>
                        </a:rPr>
                        <a:t> [M+</a:t>
                      </a:r>
                      <a:r>
                        <a:rPr lang="en-US" sz="18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da-DK" sz="1800" b="0" dirty="0" smtClean="0">
                          <a:sym typeface="Wingdings" panose="05000000000000000000" pitchFamily="2" charset="2"/>
                        </a:rPr>
                        <a:t>H]</a:t>
                      </a:r>
                      <a:r>
                        <a:rPr lang="da-DK" sz="1800" b="0" baseline="30000" dirty="0" smtClean="0">
                          <a:sym typeface="Wingdings" panose="05000000000000000000" pitchFamily="2" charset="2"/>
                        </a:rPr>
                        <a:t> 2+</a:t>
                      </a:r>
                      <a:endParaRPr lang="en-US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b="0" dirty="0" smtClean="0"/>
                        <a:t>[M+2]</a:t>
                      </a:r>
                      <a:r>
                        <a:rPr lang="da-DK" sz="1800" b="0" baseline="30000" dirty="0" smtClean="0"/>
                        <a:t>+</a:t>
                      </a:r>
                      <a:endParaRPr lang="da-DK" sz="1800" b="0" baseline="30000" dirty="0" smtClean="0">
                        <a:sym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b="0" dirty="0" smtClean="0">
                          <a:sym typeface="Wingdings" panose="05000000000000000000" pitchFamily="2" charset="2"/>
                        </a:rPr>
                        <a:t>(149.0510 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+ 1.0073</a:t>
                      </a:r>
                      <a:r>
                        <a:rPr lang="en-US" sz="18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*2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+ </a:t>
                      </a:r>
                      <a:r>
                        <a:rPr lang="da-DK" sz="1800" b="0" dirty="0" smtClean="0">
                          <a:sym typeface="Wingdings" panose="05000000000000000000" pitchFamily="2" charset="2"/>
                        </a:rPr>
                        <a:t>1.0033*2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)/</a:t>
                      </a:r>
                      <a:r>
                        <a:rPr lang="en-US" sz="18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= </a:t>
                      </a:r>
                      <a:r>
                        <a:rPr lang="en-US" dirty="0" smtClean="0"/>
                        <a:t>76.5361</a:t>
                      </a:r>
                      <a:endParaRPr lang="da-DK" sz="1800" b="0" dirty="0" smtClean="0">
                        <a:sym typeface="Wingdings" panose="05000000000000000000" pitchFamily="2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650851"/>
                  </a:ext>
                </a:extLst>
              </a:tr>
            </a:tbl>
          </a:graphicData>
        </a:graphic>
      </p:graphicFrame>
      <p:sp>
        <p:nvSpPr>
          <p:cNvPr id="9" name="Right Brace 8"/>
          <p:cNvSpPr/>
          <p:nvPr/>
        </p:nvSpPr>
        <p:spPr>
          <a:xfrm>
            <a:off x="8431732" y="3012707"/>
            <a:ext cx="356135" cy="1066676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891940" y="3368843"/>
            <a:ext cx="1991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Difference </a:t>
            </a:r>
            <a:r>
              <a:rPr lang="da-DK" dirty="0" smtClean="0">
                <a:latin typeface="Symbol" panose="05050102010706020507" pitchFamily="18" charset="2"/>
              </a:rPr>
              <a:t>~ </a:t>
            </a:r>
            <a:r>
              <a:rPr lang="da-DK" b="1" dirty="0" smtClean="0"/>
              <a:t>0.5 Da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64595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Nitrogen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0932"/>
            <a:ext cx="11353800" cy="53390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For </a:t>
            </a:r>
            <a:r>
              <a:rPr lang="en-US" u="sng" dirty="0"/>
              <a:t>organic</a:t>
            </a:r>
            <a:r>
              <a:rPr lang="en-US" dirty="0"/>
              <a:t> compounds containing exclusively </a:t>
            </a:r>
            <a:r>
              <a:rPr lang="en-US" dirty="0" smtClean="0"/>
              <a:t>H, C, N, O, Si, P, S, </a:t>
            </a:r>
            <a:r>
              <a:rPr lang="en-US" dirty="0"/>
              <a:t>and the </a:t>
            </a:r>
            <a:r>
              <a:rPr lang="en-US" dirty="0" smtClean="0"/>
              <a:t>halogens:</a:t>
            </a:r>
          </a:p>
          <a:p>
            <a:r>
              <a:rPr lang="en-US" dirty="0" err="1"/>
              <a:t>o</a:t>
            </a:r>
            <a:r>
              <a:rPr lang="en-US" dirty="0" err="1" smtClean="0"/>
              <a:t>dd</a:t>
            </a:r>
            <a:r>
              <a:rPr lang="en-US" dirty="0" smtClean="0"/>
              <a:t> </a:t>
            </a:r>
            <a:r>
              <a:rPr lang="en-US" dirty="0"/>
              <a:t>nominal </a:t>
            </a:r>
            <a:r>
              <a:rPr lang="en-US" dirty="0" err="1"/>
              <a:t>mass</a:t>
            </a: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 err="1"/>
              <a:t>odd</a:t>
            </a:r>
            <a:r>
              <a:rPr lang="en-US" dirty="0"/>
              <a:t> </a:t>
            </a:r>
            <a:r>
              <a:rPr lang="en-US" dirty="0" err="1"/>
              <a:t>number</a:t>
            </a:r>
            <a:r>
              <a:rPr lang="en-US" dirty="0"/>
              <a:t> of </a:t>
            </a:r>
            <a:r>
              <a:rPr lang="en-US" dirty="0" smtClean="0"/>
              <a:t>N atoms</a:t>
            </a:r>
          </a:p>
          <a:p>
            <a:r>
              <a:rPr lang="en-US" dirty="0" smtClean="0"/>
              <a:t>even </a:t>
            </a:r>
            <a:r>
              <a:rPr lang="en-US" dirty="0"/>
              <a:t>nominal mass </a:t>
            </a:r>
            <a:r>
              <a:rPr lang="en-US" dirty="0" smtClean="0">
                <a:sym typeface="Wingdings" panose="05000000000000000000" pitchFamily="2" charset="2"/>
              </a:rPr>
              <a:t> zero or </a:t>
            </a:r>
            <a:r>
              <a:rPr lang="en-US" dirty="0" smtClean="0"/>
              <a:t>even </a:t>
            </a:r>
            <a:r>
              <a:rPr lang="en-US" dirty="0"/>
              <a:t>number of </a:t>
            </a:r>
            <a:r>
              <a:rPr lang="en-US" dirty="0" smtClean="0"/>
              <a:t>N atoms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N.B.:</a:t>
            </a:r>
          </a:p>
          <a:p>
            <a:r>
              <a:rPr lang="en-US" dirty="0" smtClean="0"/>
              <a:t>Reverses for +H and –H charged compounds!</a:t>
            </a:r>
          </a:p>
          <a:p>
            <a:r>
              <a:rPr lang="en-US" dirty="0" smtClean="0"/>
              <a:t>Does NOT reverse for electron impact (</a:t>
            </a:r>
            <a:r>
              <a:rPr lang="en-US" i="1" dirty="0" smtClean="0"/>
              <a:t>i.e.</a:t>
            </a:r>
            <a:r>
              <a:rPr lang="en-US" dirty="0" smtClean="0"/>
              <a:t> classical GC since only an </a:t>
            </a:r>
            <a:r>
              <a:rPr lang="en-US" dirty="0" err="1" smtClean="0"/>
              <a:t>electon</a:t>
            </a:r>
            <a:r>
              <a:rPr lang="en-US" dirty="0" smtClean="0"/>
              <a:t> is lost/added)</a:t>
            </a:r>
          </a:p>
          <a:p>
            <a:r>
              <a:rPr lang="en-US" dirty="0" smtClean="0"/>
              <a:t>Only works for small molecules (the non-integer part of masses will add up)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136777" y="6489686"/>
            <a:ext cx="70552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/>
              <a:t>http://fiehnlab.ucdavis.edu/projects/Seven_Golden_Rules/Nitrogen_Rule</a:t>
            </a:r>
          </a:p>
        </p:txBody>
      </p:sp>
    </p:spTree>
    <p:extLst>
      <p:ext uri="{BB962C8B-B14F-4D97-AF65-F5344CB8AC3E}">
        <p14:creationId xmlns:p14="http://schemas.microsoft.com/office/powerpoint/2010/main" val="83330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367054" y="4358639"/>
            <a:ext cx="7001985" cy="2033196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DBE = 1 !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Double bond equivalent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0580" y="1020932"/>
                <a:ext cx="10515600" cy="5156031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1800" dirty="0" smtClean="0"/>
                  <a:t>Double </a:t>
                </a:r>
                <a:r>
                  <a:rPr lang="en-US" sz="1800" dirty="0" err="1" smtClean="0"/>
                  <a:t>bond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equivalent</a:t>
                </a:r>
                <a:r>
                  <a:rPr lang="en-US" sz="1800" dirty="0" smtClean="0"/>
                  <a:t> (DBE)	== Ring Double Bond </a:t>
                </a:r>
                <a:r>
                  <a:rPr lang="en-US" sz="1800" dirty="0" err="1" smtClean="0"/>
                  <a:t>Equivalents</a:t>
                </a:r>
                <a:r>
                  <a:rPr lang="en-US" sz="1800" dirty="0" smtClean="0"/>
                  <a:t> (RDBE) == </a:t>
                </a:r>
              </a:p>
              <a:p>
                <a:pPr marL="0" indent="0">
                  <a:buNone/>
                </a:pPr>
                <a:r>
                  <a:rPr lang="en-US" sz="1800" dirty="0" err="1" smtClean="0"/>
                  <a:t>Degree</a:t>
                </a:r>
                <a:r>
                  <a:rPr lang="en-US" sz="1800" dirty="0" smtClean="0"/>
                  <a:t> of </a:t>
                </a:r>
                <a:r>
                  <a:rPr lang="en-US" sz="1800" dirty="0" err="1" smtClean="0"/>
                  <a:t>unsaturation</a:t>
                </a:r>
                <a:r>
                  <a:rPr lang="en-US" sz="1800" dirty="0" smtClean="0"/>
                  <a:t> (UN, </a:t>
                </a:r>
                <a:r>
                  <a:rPr lang="en-US" sz="1800" dirty="0" err="1" smtClean="0"/>
                  <a:t>DoU</a:t>
                </a:r>
                <a:r>
                  <a:rPr lang="en-US" sz="1800" dirty="0" smtClean="0"/>
                  <a:t>)	== Pi Bonds or Rings (</a:t>
                </a:r>
                <a:r>
                  <a:rPr lang="en-US" sz="1800" dirty="0" err="1" smtClean="0"/>
                  <a:t>PBoR</a:t>
                </a:r>
                <a:r>
                  <a:rPr lang="en-US" sz="1800" dirty="0" smtClean="0"/>
                  <a:t>)</a:t>
                </a:r>
              </a:p>
              <a:p>
                <a:endParaRPr lang="en-US" sz="1800" dirty="0" smtClean="0"/>
              </a:p>
              <a:p>
                <a:pPr marL="0" indent="0">
                  <a:buNone/>
                </a:pPr>
                <a:r>
                  <a:rPr lang="en-US" sz="1800" dirty="0" smtClean="0"/>
                  <a:t>For </a:t>
                </a:r>
                <a:r>
                  <a:rPr lang="en-US" sz="1800" dirty="0"/>
                  <a:t>molecules containing only carbon, hydrogen, monovalent halogens, nitrogen, and </a:t>
                </a:r>
                <a:r>
                  <a:rPr lang="en-US" sz="1800" dirty="0" smtClean="0"/>
                  <a:t>oxygen: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𝐷𝐵𝐸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 smtClean="0"/>
                  <a:t>C </a:t>
                </a:r>
                <a:r>
                  <a:rPr lang="en-US" sz="1800" dirty="0"/>
                  <a:t>= number of carbons, H = number of hydrogens, X= number of halogens and N = number of </a:t>
                </a:r>
                <a:r>
                  <a:rPr lang="en-US" sz="1800" dirty="0" err="1" smtClean="0"/>
                  <a:t>nitrogens</a:t>
                </a:r>
                <a:r>
                  <a:rPr lang="en-US" sz="1800" dirty="0" smtClean="0"/>
                  <a:t>.</a:t>
                </a:r>
                <a:br>
                  <a:rPr lang="en-US" sz="1800" dirty="0" smtClean="0"/>
                </a:br>
                <a:r>
                  <a:rPr lang="en-US" sz="1800" dirty="0" smtClean="0"/>
                  <a:t>All other atoms are ignored.</a:t>
                </a:r>
                <a:endParaRPr lang="en-US" sz="1800" dirty="0"/>
              </a:p>
              <a:p>
                <a:endParaRPr lang="en-US" sz="1800" dirty="0"/>
              </a:p>
              <a:p>
                <a:r>
                  <a:rPr lang="en-US" sz="1800" dirty="0" smtClean="0"/>
                  <a:t>Rings                </a:t>
                </a:r>
                <a:r>
                  <a:rPr lang="en-US" sz="1800" dirty="0" smtClean="0">
                    <a:sym typeface="Wingdings" panose="05000000000000000000" pitchFamily="2" charset="2"/>
                  </a:rPr>
                  <a:t> +1 DBE</a:t>
                </a:r>
                <a:endParaRPr lang="en-US" sz="1800" dirty="0"/>
              </a:p>
              <a:p>
                <a:r>
                  <a:rPr lang="en-US" sz="1800" dirty="0"/>
                  <a:t>Double bonds </a:t>
                </a:r>
                <a:r>
                  <a:rPr lang="en-US" sz="1800" dirty="0" smtClean="0">
                    <a:sym typeface="Wingdings" panose="05000000000000000000" pitchFamily="2" charset="2"/>
                  </a:rPr>
                  <a:t> +1</a:t>
                </a:r>
                <a:r>
                  <a:rPr lang="en-US" sz="1800" dirty="0" smtClean="0"/>
                  <a:t> DBE</a:t>
                </a:r>
                <a:endParaRPr lang="en-US" sz="1800" dirty="0"/>
              </a:p>
              <a:p>
                <a:r>
                  <a:rPr lang="en-US" sz="1800" dirty="0"/>
                  <a:t>Triple bonds </a:t>
                </a:r>
                <a:r>
                  <a:rPr lang="en-US" sz="1800" dirty="0" smtClean="0"/>
                  <a:t>   </a:t>
                </a:r>
                <a:r>
                  <a:rPr lang="en-US" sz="1800" dirty="0" smtClean="0">
                    <a:sym typeface="Wingdings" panose="05000000000000000000" pitchFamily="2" charset="2"/>
                  </a:rPr>
                  <a:t> +2 DBE</a:t>
                </a:r>
              </a:p>
              <a:p>
                <a:r>
                  <a:rPr lang="en-US" sz="1800" dirty="0" smtClean="0"/>
                  <a:t>Benzene </a:t>
                </a:r>
                <a:r>
                  <a:rPr lang="en-US" sz="1800" dirty="0"/>
                  <a:t>rings </a:t>
                </a:r>
                <a:r>
                  <a:rPr lang="en-US" sz="1800" dirty="0" smtClean="0">
                    <a:sym typeface="Wingdings" panose="05000000000000000000" pitchFamily="2" charset="2"/>
                  </a:rPr>
                  <a:t></a:t>
                </a:r>
                <a:r>
                  <a:rPr lang="en-US" sz="1800" dirty="0" smtClean="0"/>
                  <a:t> +4 DBE</a:t>
                </a:r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0580" y="1020932"/>
                <a:ext cx="10515600" cy="5156031"/>
              </a:xfrm>
              <a:blipFill>
                <a:blip r:embed="rId3"/>
                <a:stretch>
                  <a:fillRect l="-464" t="-10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0" y="6488668"/>
            <a:ext cx="11871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 err="1" smtClean="0"/>
              <a:t>Fiehn’s</a:t>
            </a:r>
            <a:r>
              <a:rPr lang="da-DK" dirty="0" smtClean="0"/>
              <a:t> </a:t>
            </a:r>
            <a:r>
              <a:rPr lang="da-DK" dirty="0" err="1" smtClean="0"/>
              <a:t>rant</a:t>
            </a:r>
            <a:r>
              <a:rPr lang="da-DK" dirty="0" smtClean="0"/>
              <a:t> </a:t>
            </a:r>
            <a:r>
              <a:rPr lang="da-DK" dirty="0" err="1" smtClean="0"/>
              <a:t>about</a:t>
            </a:r>
            <a:r>
              <a:rPr lang="da-DK" dirty="0" smtClean="0"/>
              <a:t> </a:t>
            </a:r>
            <a:r>
              <a:rPr lang="da-DK" dirty="0" err="1" smtClean="0"/>
              <a:t>why</a:t>
            </a:r>
            <a:r>
              <a:rPr lang="da-DK" dirty="0" smtClean="0"/>
              <a:t> DBE is </a:t>
            </a:r>
            <a:r>
              <a:rPr lang="da-DK" dirty="0" err="1" smtClean="0"/>
              <a:t>useless</a:t>
            </a:r>
            <a:r>
              <a:rPr lang="da-DK" dirty="0" smtClean="0"/>
              <a:t>: http</a:t>
            </a:r>
            <a:r>
              <a:rPr lang="da-DK" dirty="0"/>
              <a:t>://fiehnlab.ucdavis.edu/projects/Seven_Golden_Rules/Ring-Double-Bonds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4032944"/>
              </p:ext>
            </p:extLst>
          </p:nvPr>
        </p:nvGraphicFramePr>
        <p:xfrm>
          <a:off x="4415632" y="4457343"/>
          <a:ext cx="2166937" cy="136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4" name="CS ChemDraw Drawing" r:id="rId4" imgW="2166480" imgH="1362255" progId="ChemDraw.Document.6.0">
                  <p:embed/>
                </p:oleObj>
              </mc:Choice>
              <mc:Fallback>
                <p:oleObj name="CS ChemDraw Drawing" r:id="rId4" imgW="2166480" imgH="136225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15632" y="4457343"/>
                        <a:ext cx="2166937" cy="1362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6595835"/>
              </p:ext>
            </p:extLst>
          </p:nvPr>
        </p:nvGraphicFramePr>
        <p:xfrm>
          <a:off x="6823552" y="4458931"/>
          <a:ext cx="2166937" cy="1360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5" name="CS ChemDraw Drawing" r:id="rId6" imgW="2166840" imgH="1360458" progId="ChemDraw.Document.6.0">
                  <p:embed/>
                </p:oleObj>
              </mc:Choice>
              <mc:Fallback>
                <p:oleObj name="CS ChemDraw Drawing" r:id="rId6" imgW="2166840" imgH="136045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823552" y="4458931"/>
                        <a:ext cx="2166937" cy="1360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3981360"/>
              </p:ext>
            </p:extLst>
          </p:nvPr>
        </p:nvGraphicFramePr>
        <p:xfrm>
          <a:off x="9202103" y="4458931"/>
          <a:ext cx="2166937" cy="1360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6" name="CS ChemDraw Drawing" r:id="rId8" imgW="2166480" imgH="1360458" progId="ChemDraw.Document.6.0">
                  <p:embed/>
                </p:oleObj>
              </mc:Choice>
              <mc:Fallback>
                <p:oleObj name="CS ChemDraw Drawing" r:id="rId8" imgW="2166480" imgH="136045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202103" y="4458931"/>
                        <a:ext cx="2166937" cy="1360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885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 smtClean="0"/>
              <a:t>Decomposing a mass</a:t>
            </a:r>
            <a:endParaRPr lang="en-US" noProof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049" y="851647"/>
            <a:ext cx="4345679" cy="593572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703277" y="6488668"/>
            <a:ext cx="4571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http://predret.org/tools/mass-decomposition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59909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Decomposing a mass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719" y="859357"/>
            <a:ext cx="5606320" cy="587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107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Decomposing a mass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1521"/>
          <a:stretch/>
        </p:blipFill>
        <p:spPr>
          <a:xfrm>
            <a:off x="871414" y="846071"/>
            <a:ext cx="11221974" cy="598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6769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Decomposing a mass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68352"/>
          <a:stretch/>
        </p:blipFill>
        <p:spPr>
          <a:xfrm>
            <a:off x="2793068" y="1953465"/>
            <a:ext cx="2237423" cy="27773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31333"/>
          <a:stretch/>
        </p:blipFill>
        <p:spPr>
          <a:xfrm>
            <a:off x="6858001" y="788892"/>
            <a:ext cx="2226794" cy="599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992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Identification of compounds in MS metabolomics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ID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no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b</a:t>
            </a:r>
            <a:r>
              <a:rPr lang="en-US" dirty="0" err="1" smtClean="0"/>
              <a:t>iological</a:t>
            </a:r>
            <a:r>
              <a:rPr lang="en-US" dirty="0" smtClean="0"/>
              <a:t> </a:t>
            </a:r>
            <a:r>
              <a:rPr lang="en-US" dirty="0" err="1" smtClean="0"/>
              <a:t>context</a:t>
            </a:r>
            <a:endParaRPr lang="en-US" dirty="0" smtClean="0"/>
          </a:p>
          <a:p>
            <a:r>
              <a:rPr lang="en-US" dirty="0" smtClean="0"/>
              <a:t>Most time-</a:t>
            </a:r>
            <a:r>
              <a:rPr lang="en-US" dirty="0" err="1" smtClean="0"/>
              <a:t>consuming</a:t>
            </a:r>
            <a:r>
              <a:rPr lang="en-US" dirty="0"/>
              <a:t> </a:t>
            </a:r>
            <a:r>
              <a:rPr lang="en-US" dirty="0" smtClean="0"/>
              <a:t>part of the </a:t>
            </a:r>
            <a:r>
              <a:rPr lang="en-US" dirty="0" err="1" smtClean="0"/>
              <a:t>whole</a:t>
            </a:r>
            <a:r>
              <a:rPr lang="en-US" dirty="0" smtClean="0"/>
              <a:t> pipeline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934" y="2441118"/>
            <a:ext cx="8940756" cy="440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5902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Decomposing a mass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033" t="21569" r="54923" b="3710"/>
          <a:stretch/>
        </p:blipFill>
        <p:spPr>
          <a:xfrm>
            <a:off x="395419" y="708209"/>
            <a:ext cx="11121081" cy="6032997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59559" y="5360893"/>
            <a:ext cx="1738181" cy="1461247"/>
          </a:xfrm>
          <a:prstGeom prst="roundRect">
            <a:avLst/>
          </a:prstGeom>
          <a:solidFill>
            <a:srgbClr val="FF0000">
              <a:alpha val="2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72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Decomposing a mass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996" t="22385" r="10577" b="2109"/>
          <a:stretch/>
        </p:blipFill>
        <p:spPr>
          <a:xfrm>
            <a:off x="387704" y="710293"/>
            <a:ext cx="11092252" cy="592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7880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tabLst>
                <a:tab pos="2227263" algn="l"/>
              </a:tabLst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Ex. 2: Isotope fine pattern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ex2_fine_isotope.html (you can zoom)</a:t>
            </a:r>
          </a:p>
          <a:p>
            <a:r>
              <a:rPr lang="en-US" dirty="0" smtClean="0"/>
              <a:t>Use the excel files for isotopic fine pattern</a:t>
            </a:r>
          </a:p>
          <a:p>
            <a:endParaRPr lang="en-US" dirty="0" smtClean="0"/>
          </a:p>
          <a:p>
            <a:r>
              <a:rPr lang="en-US" dirty="0" smtClean="0"/>
              <a:t>Which elements are there for sure?</a:t>
            </a:r>
          </a:p>
          <a:p>
            <a:r>
              <a:rPr lang="en-US" dirty="0" smtClean="0"/>
              <a:t>Which elements are NOT there?</a:t>
            </a:r>
          </a:p>
          <a:p>
            <a:r>
              <a:rPr lang="en-US" dirty="0" smtClean="0"/>
              <a:t>What is the formula? Assume [M+H</a:t>
            </a:r>
            <a:r>
              <a:rPr lang="en-US" baseline="30000" dirty="0" smtClean="0"/>
              <a:t>+</a:t>
            </a:r>
            <a:r>
              <a:rPr lang="en-US" dirty="0" smtClean="0"/>
              <a:t>]</a:t>
            </a:r>
            <a:r>
              <a:rPr lang="en-US" baseline="30000" dirty="0" smtClean="0"/>
              <a:t>+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52820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MS</a:t>
            </a:r>
            <a:r>
              <a:rPr lang="en-US" baseline="30000" dirty="0" smtClean="0"/>
              <a:t>1</a:t>
            </a:r>
            <a:r>
              <a:rPr lang="en-US" dirty="0" smtClean="0"/>
              <a:t> vs MS/MS (MS</a:t>
            </a:r>
            <a:r>
              <a:rPr lang="en-US" baseline="30000" dirty="0" smtClean="0"/>
              <a:t>2</a:t>
            </a:r>
            <a:r>
              <a:rPr lang="en-US" dirty="0" smtClean="0"/>
              <a:t>) vs </a:t>
            </a:r>
            <a:r>
              <a:rPr lang="en-US" dirty="0" err="1" smtClean="0"/>
              <a:t>MS</a:t>
            </a:r>
            <a:r>
              <a:rPr lang="en-US" baseline="30000" dirty="0" err="1" smtClean="0"/>
              <a:t>n</a:t>
            </a:r>
            <a:endParaRPr lang="en-US" baseline="30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836" y="1078040"/>
            <a:ext cx="9344327" cy="3306183"/>
          </a:xfr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838200" y="5225143"/>
            <a:ext cx="10515600" cy="162129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2400" b="1" dirty="0" smtClean="0"/>
              <a:t>MS1</a:t>
            </a:r>
            <a:r>
              <a:rPr lang="da-DK" sz="2400" dirty="0" smtClean="0"/>
              <a:t>: Let </a:t>
            </a:r>
            <a:r>
              <a:rPr lang="da-DK" sz="2400" dirty="0" err="1" smtClean="0"/>
              <a:t>everything</a:t>
            </a:r>
            <a:r>
              <a:rPr lang="da-DK" sz="2400" dirty="0" smtClean="0"/>
              <a:t> </a:t>
            </a:r>
            <a:r>
              <a:rPr lang="da-DK" sz="2400" dirty="0" err="1" smtClean="0"/>
              <a:t>through</a:t>
            </a:r>
            <a:r>
              <a:rPr lang="da-DK" sz="2400" dirty="0" smtClean="0"/>
              <a:t> the </a:t>
            </a:r>
            <a:r>
              <a:rPr lang="da-DK" sz="2400" dirty="0" err="1" smtClean="0"/>
              <a:t>quadrupole</a:t>
            </a:r>
            <a:endParaRPr lang="da-DK" sz="2400" dirty="0" smtClean="0"/>
          </a:p>
          <a:p>
            <a:pPr marL="0" indent="0">
              <a:buNone/>
            </a:pPr>
            <a:r>
              <a:rPr lang="da-DK" sz="2400" b="1" dirty="0" smtClean="0"/>
              <a:t>MS2</a:t>
            </a:r>
            <a:r>
              <a:rPr lang="da-DK" sz="2400" dirty="0" smtClean="0"/>
              <a:t>: Select an ion in the </a:t>
            </a:r>
            <a:r>
              <a:rPr lang="da-DK" sz="2400" dirty="0" err="1" smtClean="0"/>
              <a:t>quadrupole</a:t>
            </a:r>
            <a:r>
              <a:rPr lang="da-DK" sz="2400" dirty="0" smtClean="0"/>
              <a:t> and fragment in </a:t>
            </a:r>
            <a:r>
              <a:rPr lang="da-DK" sz="2400" dirty="0" err="1" smtClean="0"/>
              <a:t>collision</a:t>
            </a:r>
            <a:r>
              <a:rPr lang="da-DK" sz="2400" dirty="0" smtClean="0"/>
              <a:t> </a:t>
            </a:r>
            <a:r>
              <a:rPr lang="da-DK" sz="2400" dirty="0" err="1" smtClean="0"/>
              <a:t>cell</a:t>
            </a:r>
            <a:endParaRPr lang="da-DK" sz="2400" dirty="0" smtClean="0"/>
          </a:p>
          <a:p>
            <a:pPr marL="0" indent="0">
              <a:buNone/>
            </a:pPr>
            <a:r>
              <a:rPr lang="da-DK" sz="2400" b="1" dirty="0" smtClean="0"/>
              <a:t>MS</a:t>
            </a:r>
            <a:r>
              <a:rPr lang="da-DK" sz="2400" b="1" baseline="30000" dirty="0" smtClean="0"/>
              <a:t>n</a:t>
            </a:r>
            <a:r>
              <a:rPr lang="da-DK" sz="2400" dirty="0" smtClean="0"/>
              <a:t>: Multiple steps of </a:t>
            </a:r>
            <a:r>
              <a:rPr lang="da-DK" sz="2400" dirty="0" err="1" smtClean="0"/>
              <a:t>selection</a:t>
            </a:r>
            <a:r>
              <a:rPr lang="da-DK" sz="2400" dirty="0" smtClean="0"/>
              <a:t>. </a:t>
            </a:r>
            <a:r>
              <a:rPr lang="da-DK" sz="2400" dirty="0" err="1" smtClean="0"/>
              <a:t>MS</a:t>
            </a:r>
            <a:r>
              <a:rPr lang="da-DK" sz="2400" baseline="30000" dirty="0" err="1" smtClean="0"/>
              <a:t>n</a:t>
            </a:r>
            <a:r>
              <a:rPr lang="da-DK" sz="2400" dirty="0" err="1" smtClean="0"/>
              <a:t>-like</a:t>
            </a:r>
            <a:r>
              <a:rPr lang="da-DK" sz="2400" dirty="0" smtClean="0"/>
              <a:t> </a:t>
            </a:r>
            <a:r>
              <a:rPr lang="da-DK" sz="2400" dirty="0" err="1" smtClean="0"/>
              <a:t>spectra</a:t>
            </a:r>
            <a:r>
              <a:rPr lang="da-DK" sz="2400" dirty="0" smtClean="0"/>
              <a:t> by </a:t>
            </a:r>
            <a:r>
              <a:rPr lang="da-DK" sz="2400" dirty="0" err="1" smtClean="0"/>
              <a:t>fragmenting</a:t>
            </a:r>
            <a:r>
              <a:rPr lang="da-DK" sz="2400" dirty="0" smtClean="0"/>
              <a:t> a </a:t>
            </a:r>
            <a:r>
              <a:rPr lang="da-DK" sz="2400" dirty="0" err="1" smtClean="0"/>
              <a:t>known</a:t>
            </a:r>
            <a:r>
              <a:rPr lang="da-DK" sz="2400" dirty="0" smtClean="0"/>
              <a:t> fragment </a:t>
            </a:r>
            <a:r>
              <a:rPr lang="da-DK" sz="2400" i="1" dirty="0" smtClean="0"/>
              <a:t>(in-source</a:t>
            </a:r>
            <a:r>
              <a:rPr lang="da-DK" sz="2400" dirty="0" smtClean="0"/>
              <a:t> fragmentation)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404503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Fragmentation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322" t="8050" r="3257" b="7472"/>
          <a:stretch/>
        </p:blipFill>
        <p:spPr>
          <a:xfrm>
            <a:off x="862692" y="708209"/>
            <a:ext cx="10454939" cy="6092641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>
            <a:off x="9798518" y="4456497"/>
            <a:ext cx="885524" cy="0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926129" y="4087165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 smtClean="0">
                <a:solidFill>
                  <a:schemeClr val="accent1"/>
                </a:solidFill>
              </a:rPr>
              <a:t>-H</a:t>
            </a:r>
            <a:r>
              <a:rPr lang="da-DK" b="1" baseline="-25000" dirty="0" smtClean="0">
                <a:solidFill>
                  <a:schemeClr val="accent1"/>
                </a:solidFill>
              </a:rPr>
              <a:t>2</a:t>
            </a:r>
            <a:r>
              <a:rPr lang="da-DK" b="1" dirty="0" smtClean="0">
                <a:solidFill>
                  <a:schemeClr val="accent1"/>
                </a:solidFill>
              </a:rPr>
              <a:t>O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18884" y="2410765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 smtClean="0">
                <a:solidFill>
                  <a:schemeClr val="accent1"/>
                </a:solidFill>
              </a:rPr>
              <a:t>-CH</a:t>
            </a:r>
            <a:r>
              <a:rPr lang="da-DK" b="1" baseline="-25000" dirty="0" smtClean="0">
                <a:solidFill>
                  <a:schemeClr val="accent1"/>
                </a:solidFill>
              </a:rPr>
              <a:t>4</a:t>
            </a:r>
            <a:r>
              <a:rPr lang="da-DK" b="1" dirty="0" smtClean="0">
                <a:solidFill>
                  <a:schemeClr val="accent1"/>
                </a:solidFill>
              </a:rPr>
              <a:t>S</a:t>
            </a:r>
            <a:endParaRPr lang="en-US" b="1" dirty="0">
              <a:solidFill>
                <a:schemeClr val="accent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8373979" y="2780097"/>
            <a:ext cx="2310062" cy="0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169794" y="2585988"/>
            <a:ext cx="2204185" cy="0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787041" y="2207214"/>
            <a:ext cx="969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 smtClean="0">
                <a:solidFill>
                  <a:schemeClr val="accent1"/>
                </a:solidFill>
              </a:rPr>
              <a:t>-HCOOH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76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Fragmentation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07" t="18005" r="51067" b="2348"/>
          <a:stretch/>
        </p:blipFill>
        <p:spPr>
          <a:xfrm>
            <a:off x="3024868" y="775513"/>
            <a:ext cx="6142264" cy="608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6971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/>
              <a:t>Fragmentation</a:t>
            </a:r>
            <a:endParaRPr lang="en-US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645" t="15448" r="32646" b="7055"/>
          <a:stretch/>
        </p:blipFill>
        <p:spPr>
          <a:xfrm>
            <a:off x="2303756" y="710700"/>
            <a:ext cx="4237123" cy="61473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629650" y="5934670"/>
            <a:ext cx="36331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Pretsch</a:t>
            </a:r>
            <a:r>
              <a:rPr lang="en-US" dirty="0"/>
              <a:t>, </a:t>
            </a:r>
            <a:r>
              <a:rPr lang="en-US" dirty="0" err="1"/>
              <a:t>Buļhlmann</a:t>
            </a:r>
            <a:r>
              <a:rPr lang="en-US" dirty="0"/>
              <a:t> &amp; </a:t>
            </a:r>
            <a:r>
              <a:rPr lang="en-US" dirty="0" err="1"/>
              <a:t>Badertscher</a:t>
            </a:r>
            <a:r>
              <a:rPr lang="en-US" dirty="0"/>
              <a:t>. Structure Determination of Organic Compounds: Tables of Spectral Data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6847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Fragmentation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322" t="8050" r="3257" b="7472"/>
          <a:stretch/>
        </p:blipFill>
        <p:spPr>
          <a:xfrm>
            <a:off x="862692" y="708209"/>
            <a:ext cx="10454939" cy="6092641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>
            <a:off x="9798518" y="4456497"/>
            <a:ext cx="885524" cy="0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926129" y="4087165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 smtClean="0">
                <a:solidFill>
                  <a:schemeClr val="accent1"/>
                </a:solidFill>
              </a:rPr>
              <a:t>-H</a:t>
            </a:r>
            <a:r>
              <a:rPr lang="da-DK" b="1" baseline="-25000" dirty="0" smtClean="0">
                <a:solidFill>
                  <a:schemeClr val="accent1"/>
                </a:solidFill>
              </a:rPr>
              <a:t>2</a:t>
            </a:r>
            <a:r>
              <a:rPr lang="da-DK" b="1" dirty="0" smtClean="0">
                <a:solidFill>
                  <a:schemeClr val="accent1"/>
                </a:solidFill>
              </a:rPr>
              <a:t>O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18884" y="2410765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 smtClean="0">
                <a:solidFill>
                  <a:schemeClr val="accent1"/>
                </a:solidFill>
              </a:rPr>
              <a:t>-CH</a:t>
            </a:r>
            <a:r>
              <a:rPr lang="da-DK" b="1" baseline="-25000" dirty="0" smtClean="0">
                <a:solidFill>
                  <a:schemeClr val="accent1"/>
                </a:solidFill>
              </a:rPr>
              <a:t>4</a:t>
            </a:r>
            <a:r>
              <a:rPr lang="da-DK" b="1" dirty="0" smtClean="0">
                <a:solidFill>
                  <a:schemeClr val="accent1"/>
                </a:solidFill>
              </a:rPr>
              <a:t>S</a:t>
            </a:r>
            <a:endParaRPr lang="en-US" b="1" dirty="0">
              <a:solidFill>
                <a:schemeClr val="accent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8373979" y="2780097"/>
            <a:ext cx="2310062" cy="0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169794" y="2585988"/>
            <a:ext cx="2204185" cy="0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787041" y="2207214"/>
            <a:ext cx="969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 smtClean="0">
                <a:solidFill>
                  <a:schemeClr val="accent1"/>
                </a:solidFill>
              </a:rPr>
              <a:t>-HCOOH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30170" y="1174731"/>
            <a:ext cx="1183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C</a:t>
            </a:r>
            <a:r>
              <a:rPr lang="en-US" b="1" baseline="-25000" dirty="0" smtClean="0">
                <a:solidFill>
                  <a:schemeClr val="accent1"/>
                </a:solidFill>
              </a:rPr>
              <a:t>5</a:t>
            </a:r>
            <a:r>
              <a:rPr lang="en-US" b="1" dirty="0" smtClean="0">
                <a:solidFill>
                  <a:schemeClr val="accent1"/>
                </a:solidFill>
              </a:rPr>
              <a:t>H</a:t>
            </a:r>
            <a:r>
              <a:rPr lang="en-US" b="1" baseline="-25000" dirty="0" smtClean="0">
                <a:solidFill>
                  <a:schemeClr val="accent1"/>
                </a:solidFill>
              </a:rPr>
              <a:t>11</a:t>
            </a:r>
            <a:r>
              <a:rPr lang="en-US" b="1" dirty="0" smtClean="0">
                <a:solidFill>
                  <a:schemeClr val="accent1"/>
                </a:solidFill>
              </a:rPr>
              <a:t>NO</a:t>
            </a:r>
            <a:r>
              <a:rPr lang="en-US" b="1" baseline="-25000" dirty="0" smtClean="0">
                <a:solidFill>
                  <a:schemeClr val="accent1"/>
                </a:solidFill>
              </a:rPr>
              <a:t>2</a:t>
            </a:r>
            <a:r>
              <a:rPr lang="en-US" b="1" dirty="0" smtClean="0">
                <a:solidFill>
                  <a:schemeClr val="accent1"/>
                </a:solidFill>
              </a:rPr>
              <a:t>S</a:t>
            </a:r>
            <a:endParaRPr lang="en-US" b="1" dirty="0">
              <a:solidFill>
                <a:schemeClr val="accent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4186989" y="1174731"/>
            <a:ext cx="826170" cy="0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186989" y="1174731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 smtClean="0">
                <a:solidFill>
                  <a:schemeClr val="accent1"/>
                </a:solidFill>
              </a:rPr>
              <a:t>-NH</a:t>
            </a:r>
            <a:r>
              <a:rPr lang="da-DK" b="1" baseline="-25000" dirty="0" smtClean="0">
                <a:solidFill>
                  <a:schemeClr val="accent1"/>
                </a:solidFill>
              </a:rPr>
              <a:t>3</a:t>
            </a:r>
            <a:endParaRPr lang="en-US" b="1" baseline="-25000" dirty="0">
              <a:solidFill>
                <a:schemeClr val="accent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5013160" y="1848481"/>
            <a:ext cx="5670881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8372647" y="1367504"/>
            <a:ext cx="910827" cy="8803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</a:t>
            </a:r>
            <a:r>
              <a:rPr lang="en-US" b="1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8</a:t>
            </a: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</a:t>
            </a:r>
            <a:r>
              <a:rPr lang="en-US" b="1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6</a:t>
            </a: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</a:t>
            </a:r>
          </a:p>
          <a:p>
            <a:pPr>
              <a:lnSpc>
                <a:spcPct val="150000"/>
              </a:lnSpc>
            </a:pPr>
            <a:r>
              <a:rPr lang="da-DK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DBE = 6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89800" y="1189186"/>
            <a:ext cx="1656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 Methionine!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43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3" grpId="0"/>
      <p:bldP spid="15" grpId="0"/>
      <p:bldP spid="18" grpId="0"/>
      <p:bldP spid="21" grpId="0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Fragmentation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0040239"/>
              </p:ext>
            </p:extLst>
          </p:nvPr>
        </p:nvGraphicFramePr>
        <p:xfrm>
          <a:off x="4838825" y="2858528"/>
          <a:ext cx="2514349" cy="119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8" name="CS ChemDraw Drawing" r:id="rId3" imgW="3352465" imgH="1592082" progId="ChemDraw.Document.6.0">
                  <p:embed/>
                </p:oleObj>
              </mc:Choice>
              <mc:Fallback>
                <p:oleObj name="CS ChemDraw Drawing" r:id="rId3" imgW="3352465" imgH="159208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38825" y="2858528"/>
                        <a:ext cx="2514349" cy="1194062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75000"/>
                          <a:alpha val="20000"/>
                        </a:schemeClr>
                      </a:solidFill>
                      <a:ln w="2857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4585183"/>
              </p:ext>
            </p:extLst>
          </p:nvPr>
        </p:nvGraphicFramePr>
        <p:xfrm>
          <a:off x="1535889" y="3978517"/>
          <a:ext cx="2514349" cy="1158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9" name="CS ChemDraw Drawing" r:id="rId5" imgW="3352465" imgH="1544998" progId="ChemDraw.Document.6.0">
                  <p:embed/>
                </p:oleObj>
              </mc:Choice>
              <mc:Fallback>
                <p:oleObj name="CS ChemDraw Drawing" r:id="rId5" imgW="3352465" imgH="154499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35889" y="3978517"/>
                        <a:ext cx="2514349" cy="11587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6526004"/>
              </p:ext>
            </p:extLst>
          </p:nvPr>
        </p:nvGraphicFramePr>
        <p:xfrm>
          <a:off x="1535889" y="5715520"/>
          <a:ext cx="2514349" cy="1135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0" name="CS ChemDraw Drawing" r:id="rId7" imgW="3352465" imgH="1514475" progId="ChemDraw.Document.6.0">
                  <p:embed/>
                </p:oleObj>
              </mc:Choice>
              <mc:Fallback>
                <p:oleObj name="CS ChemDraw Drawing" r:id="rId7" imgW="3352465" imgH="151447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35889" y="5715520"/>
                        <a:ext cx="2514349" cy="11358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4117881"/>
              </p:ext>
            </p:extLst>
          </p:nvPr>
        </p:nvGraphicFramePr>
        <p:xfrm>
          <a:off x="8141761" y="3941986"/>
          <a:ext cx="2019467" cy="1195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1" name="CS ChemDraw Drawing" r:id="rId9" imgW="2692623" imgH="1593706" progId="ChemDraw.Document.6.0">
                  <p:embed/>
                </p:oleObj>
              </mc:Choice>
              <mc:Fallback>
                <p:oleObj name="CS ChemDraw Drawing" r:id="rId9" imgW="2692623" imgH="159370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141761" y="3941986"/>
                        <a:ext cx="2019467" cy="11952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5153041"/>
              </p:ext>
            </p:extLst>
          </p:nvPr>
        </p:nvGraphicFramePr>
        <p:xfrm>
          <a:off x="8141761" y="5715520"/>
          <a:ext cx="2019467" cy="1135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2" name="CS ChemDraw Drawing" r:id="rId11" imgW="2692623" imgH="1514475" progId="ChemDraw.Document.6.0">
                  <p:embed/>
                </p:oleObj>
              </mc:Choice>
              <mc:Fallback>
                <p:oleObj name="CS ChemDraw Drawing" r:id="rId11" imgW="2692623" imgH="151447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141761" y="5715520"/>
                        <a:ext cx="2019467" cy="11358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H="1">
            <a:off x="3368844" y="3400263"/>
            <a:ext cx="1289784" cy="66195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565463" y="3400263"/>
            <a:ext cx="1289784" cy="66195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532844" y="3320058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-H</a:t>
            </a:r>
            <a:r>
              <a:rPr lang="da-DK" baseline="-25000" dirty="0" smtClean="0"/>
              <a:t>2</a:t>
            </a:r>
            <a:r>
              <a:rPr lang="da-DK" dirty="0" smtClean="0"/>
              <a:t>O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086935" y="3320058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-CH</a:t>
            </a:r>
            <a:r>
              <a:rPr lang="da-DK" baseline="-25000" dirty="0" smtClean="0"/>
              <a:t>4</a:t>
            </a:r>
            <a:r>
              <a:rPr lang="da-DK" dirty="0" smtClean="0"/>
              <a:t>S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802688" y="5170727"/>
            <a:ext cx="0" cy="54479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839849" y="5239208"/>
            <a:ext cx="528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-CO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8881195" y="5170727"/>
            <a:ext cx="0" cy="54479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918356" y="5239208"/>
            <a:ext cx="969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-HCOOH</a:t>
            </a:r>
            <a:endParaRPr lang="en-US" dirty="0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6270048"/>
              </p:ext>
            </p:extLst>
          </p:nvPr>
        </p:nvGraphicFramePr>
        <p:xfrm>
          <a:off x="5475387" y="4718653"/>
          <a:ext cx="1241223" cy="1060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3" name="CS ChemDraw Drawing" r:id="rId13" imgW="1654964" imgH="1413813" progId="ChemDraw.Document.6.0">
                  <p:embed/>
                </p:oleObj>
              </mc:Choice>
              <mc:Fallback>
                <p:oleObj name="CS ChemDraw Drawing" r:id="rId13" imgW="1654964" imgH="141381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475387" y="4718653"/>
                        <a:ext cx="1241223" cy="10603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Straight Arrow Connector 23"/>
          <p:cNvCxnSpPr/>
          <p:nvPr/>
        </p:nvCxnSpPr>
        <p:spPr>
          <a:xfrm>
            <a:off x="5967795" y="4116468"/>
            <a:ext cx="0" cy="54479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6668485" y="4475314"/>
            <a:ext cx="1321229" cy="50094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179385" y="4475314"/>
            <a:ext cx="1321229" cy="50094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179385" y="5810464"/>
            <a:ext cx="1143627" cy="47298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6846087" y="5810464"/>
            <a:ext cx="1143627" cy="47298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5602862"/>
              </p:ext>
            </p:extLst>
          </p:nvPr>
        </p:nvGraphicFramePr>
        <p:xfrm>
          <a:off x="5190178" y="940622"/>
          <a:ext cx="1555234" cy="11151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4" name="CS ChemDraw Drawing" r:id="rId15" imgW="2073645" imgH="1486874" progId="ChemDraw.Document.6.0">
                  <p:embed/>
                </p:oleObj>
              </mc:Choice>
              <mc:Fallback>
                <p:oleObj name="CS ChemDraw Drawing" r:id="rId15" imgW="2073645" imgH="148687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190178" y="940622"/>
                        <a:ext cx="1555234" cy="11151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Straight Arrow Connector 31"/>
          <p:cNvCxnSpPr/>
          <p:nvPr/>
        </p:nvCxnSpPr>
        <p:spPr>
          <a:xfrm flipV="1">
            <a:off x="5857894" y="2166896"/>
            <a:ext cx="0" cy="53762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928138" y="2289232"/>
            <a:ext cx="1445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-</a:t>
            </a:r>
            <a:r>
              <a:rPr lang="da-DK" dirty="0" err="1" smtClean="0"/>
              <a:t>phenylacetyl</a:t>
            </a:r>
            <a:endParaRPr lang="en-US" dirty="0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7975969"/>
              </p:ext>
            </p:extLst>
          </p:nvPr>
        </p:nvGraphicFramePr>
        <p:xfrm>
          <a:off x="2052172" y="393272"/>
          <a:ext cx="1429629" cy="10946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5" name="CS ChemDraw Drawing" r:id="rId17" imgW="1906172" imgH="1459598" progId="ChemDraw.Document.6.0">
                  <p:embed/>
                </p:oleObj>
              </mc:Choice>
              <mc:Fallback>
                <p:oleObj name="CS ChemDraw Drawing" r:id="rId17" imgW="1906172" imgH="145959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052172" y="393272"/>
                        <a:ext cx="1429629" cy="10946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5867908"/>
              </p:ext>
            </p:extLst>
          </p:nvPr>
        </p:nvGraphicFramePr>
        <p:xfrm>
          <a:off x="2052171" y="2085130"/>
          <a:ext cx="1429629" cy="677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6" name="CS ChemDraw Drawing" r:id="rId19" imgW="1906172" imgH="903360" progId="ChemDraw.Document.6.0">
                  <p:embed/>
                </p:oleObj>
              </mc:Choice>
              <mc:Fallback>
                <p:oleObj name="CS ChemDraw Drawing" r:id="rId19" imgW="1906172" imgH="9033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052171" y="2085130"/>
                        <a:ext cx="1429629" cy="6775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7" name="Straight Arrow Connector 36"/>
          <p:cNvCxnSpPr/>
          <p:nvPr/>
        </p:nvCxnSpPr>
        <p:spPr>
          <a:xfrm flipH="1" flipV="1">
            <a:off x="3532844" y="940621"/>
            <a:ext cx="1433327" cy="43159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3532844" y="1632743"/>
            <a:ext cx="1449590" cy="53415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718051" y="1115875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-NH</a:t>
            </a:r>
            <a:r>
              <a:rPr lang="da-DK" baseline="-25000" dirty="0" smtClean="0"/>
              <a:t>3</a:t>
            </a:r>
            <a:endParaRPr lang="en-US" baseline="-25000" dirty="0"/>
          </a:p>
        </p:txBody>
      </p:sp>
      <p:sp>
        <p:nvSpPr>
          <p:cNvPr id="42" name="TextBox 41"/>
          <p:cNvSpPr txBox="1"/>
          <p:nvPr/>
        </p:nvSpPr>
        <p:spPr>
          <a:xfrm>
            <a:off x="3894027" y="1984626"/>
            <a:ext cx="969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-HCOOH</a:t>
            </a:r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0501755"/>
              </p:ext>
            </p:extLst>
          </p:nvPr>
        </p:nvGraphicFramePr>
        <p:xfrm>
          <a:off x="7762875" y="974725"/>
          <a:ext cx="1276350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7" name="CS ChemDraw Drawing" r:id="rId21" imgW="1698841" imgH="1337830" progId="ChemDraw.Document.6.0">
                  <p:embed/>
                </p:oleObj>
              </mc:Choice>
              <mc:Fallback>
                <p:oleObj name="CS ChemDraw Drawing" r:id="rId21" imgW="1698841" imgH="133783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7762875" y="974725"/>
                        <a:ext cx="1276350" cy="1004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Cross 16"/>
          <p:cNvSpPr/>
          <p:nvPr/>
        </p:nvSpPr>
        <p:spPr>
          <a:xfrm>
            <a:off x="7404353" y="1212779"/>
            <a:ext cx="247732" cy="247732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093135" y="515711"/>
            <a:ext cx="6737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600" dirty="0" smtClean="0">
                <a:latin typeface="+mj-lt"/>
              </a:rPr>
              <a:t>(</a:t>
            </a:r>
            <a:endParaRPr lang="en-US" sz="9600" dirty="0">
              <a:latin typeface="+mj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938413" y="508210"/>
            <a:ext cx="6737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600" dirty="0" smtClean="0">
                <a:latin typeface="+mj-lt"/>
              </a:rPr>
              <a:t>)</a:t>
            </a:r>
            <a:endParaRPr lang="en-US" sz="9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7299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22" grpId="0"/>
      <p:bldP spid="34" grpId="0"/>
      <p:bldP spid="40" grpId="0"/>
      <p:bldP spid="42" grpId="0"/>
      <p:bldP spid="17" grpId="0" animBg="1"/>
      <p:bldP spid="18" grpId="0"/>
      <p:bldP spid="3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Fragmentation</a:t>
            </a:r>
            <a:endParaRPr lang="en-US" dirty="0"/>
          </a:p>
        </p:txBody>
      </p:sp>
      <p:pic>
        <p:nvPicPr>
          <p:cNvPr id="3074" name="Picture 2" descr="http://pubs.rsc.org/services/images/RSCpubs.ePlatform.Service.FreeContent.ImageService.svc/ImageService/Articleimage/2014/AY/c4ay01509f/c4ay01509f-s2_hi-re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88" y="1203649"/>
            <a:ext cx="7466788" cy="565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711175" y="6488668"/>
            <a:ext cx="34808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Anal. Methods, 2014, 6, 8915-8923</a:t>
            </a:r>
          </a:p>
        </p:txBody>
      </p:sp>
    </p:spTree>
    <p:extLst>
      <p:ext uri="{BB962C8B-B14F-4D97-AF65-F5344CB8AC3E}">
        <p14:creationId xmlns:p14="http://schemas.microsoft.com/office/powerpoint/2010/main" val="3851533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noProof="0" dirty="0" smtClean="0"/>
              <a:t>Identification of compounds in MS metabolomics</a:t>
            </a:r>
            <a:endParaRPr lang="en-US" sz="32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0932"/>
            <a:ext cx="10515600" cy="5630125"/>
          </a:xfrm>
        </p:spPr>
        <p:txBody>
          <a:bodyPr numCol="1">
            <a:no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en-US" sz="2400" b="1" dirty="0" smtClean="0"/>
              <a:t>Molecular formula the old-fashioned way</a:t>
            </a:r>
          </a:p>
          <a:p>
            <a:pPr>
              <a:lnSpc>
                <a:spcPct val="70000"/>
              </a:lnSpc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Ex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. 1: Decomposing a mass</a:t>
            </a:r>
          </a:p>
          <a:p>
            <a:pPr marL="0" indent="0">
              <a:lnSpc>
                <a:spcPct val="70000"/>
              </a:lnSpc>
              <a:buNone/>
            </a:pPr>
            <a:endParaRPr lang="en-US" sz="2400" dirty="0" smtClean="0"/>
          </a:p>
          <a:p>
            <a:pPr marL="0" indent="0">
              <a:lnSpc>
                <a:spcPct val="70000"/>
              </a:lnSpc>
              <a:buNone/>
            </a:pPr>
            <a:r>
              <a:rPr lang="en-US" sz="2400" b="1" dirty="0" err="1" smtClean="0"/>
              <a:t>Isotopic</a:t>
            </a:r>
            <a:r>
              <a:rPr lang="en-US" sz="2400" b="1" dirty="0" smtClean="0"/>
              <a:t> pattern</a:t>
            </a:r>
          </a:p>
          <a:p>
            <a:pPr>
              <a:lnSpc>
                <a:spcPct val="70000"/>
              </a:lnSpc>
            </a:pPr>
            <a:r>
              <a:rPr lang="en-US" sz="2400" dirty="0" smtClean="0"/>
              <a:t>“low res” isotopic </a:t>
            </a:r>
            <a:r>
              <a:rPr lang="en-US" sz="2400" dirty="0"/>
              <a:t>pattern</a:t>
            </a:r>
          </a:p>
          <a:p>
            <a:pPr>
              <a:lnSpc>
                <a:spcPct val="70000"/>
              </a:lnSpc>
            </a:pPr>
            <a:r>
              <a:rPr lang="en-US" sz="2400" dirty="0"/>
              <a:t>Isotopic </a:t>
            </a:r>
            <a:r>
              <a:rPr lang="en-US" sz="2400" u="sng" dirty="0"/>
              <a:t>fine</a:t>
            </a:r>
            <a:r>
              <a:rPr lang="en-US" sz="2400" dirty="0"/>
              <a:t> pattern</a:t>
            </a:r>
          </a:p>
          <a:p>
            <a:pPr>
              <a:lnSpc>
                <a:spcPct val="70000"/>
              </a:lnSpc>
            </a:pPr>
            <a:r>
              <a:rPr lang="en-US" sz="2400" dirty="0"/>
              <a:t>Ion charge</a:t>
            </a:r>
          </a:p>
          <a:p>
            <a:pPr>
              <a:lnSpc>
                <a:spcPct val="70000"/>
              </a:lnSpc>
            </a:pPr>
            <a:endParaRPr lang="en-US" sz="2400" dirty="0" smtClean="0"/>
          </a:p>
          <a:p>
            <a:pPr marL="0" indent="0">
              <a:lnSpc>
                <a:spcPct val="70000"/>
              </a:lnSpc>
              <a:buNone/>
            </a:pPr>
            <a:r>
              <a:rPr lang="en-US" sz="2400" b="1" dirty="0" err="1" smtClean="0"/>
              <a:t>Rules</a:t>
            </a:r>
            <a:r>
              <a:rPr lang="en-US" sz="2400" b="1" dirty="0" smtClean="0"/>
              <a:t> for valid </a:t>
            </a:r>
            <a:r>
              <a:rPr lang="en-US" sz="2400" b="1" dirty="0" err="1" smtClean="0"/>
              <a:t>molecular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formula</a:t>
            </a:r>
            <a:endParaRPr lang="en-US" sz="2400" b="1" dirty="0" smtClean="0"/>
          </a:p>
          <a:p>
            <a:pPr>
              <a:lnSpc>
                <a:spcPct val="70000"/>
              </a:lnSpc>
            </a:pPr>
            <a:r>
              <a:rPr lang="en-US" sz="2400" dirty="0" smtClean="0"/>
              <a:t>Nitrogen </a:t>
            </a:r>
            <a:r>
              <a:rPr lang="en-US" sz="2400" dirty="0"/>
              <a:t>rule</a:t>
            </a:r>
          </a:p>
          <a:p>
            <a:pPr>
              <a:lnSpc>
                <a:spcPct val="70000"/>
              </a:lnSpc>
            </a:pPr>
            <a:r>
              <a:rPr lang="en-US" sz="2400" dirty="0"/>
              <a:t>Double bond equivalent</a:t>
            </a:r>
          </a:p>
          <a:p>
            <a:pPr>
              <a:lnSpc>
                <a:spcPct val="70000"/>
              </a:lnSpc>
            </a:pPr>
            <a:r>
              <a:rPr lang="en-US" sz="2400" dirty="0"/>
              <a:t>Decomposing a mass</a:t>
            </a:r>
          </a:p>
          <a:p>
            <a:pPr>
              <a:lnSpc>
                <a:spcPct val="70000"/>
              </a:lnSpc>
            </a:pPr>
            <a:endParaRPr lang="en-US" sz="2400" dirty="0" smtClean="0"/>
          </a:p>
          <a:p>
            <a:pPr>
              <a:lnSpc>
                <a:spcPct val="70000"/>
              </a:lnSpc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Exercise 2: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Isotope fine pattern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08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0932"/>
            <a:ext cx="9424493" cy="515603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Usually caused by molecules being charge by combining with a charged species other than H (e.g. Na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, K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, Cl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).</a:t>
            </a:r>
          </a:p>
          <a:p>
            <a:r>
              <a:rPr lang="en-US" sz="2400" dirty="0" smtClean="0"/>
              <a:t>Neutral adducts also exist (e.g. formic acid, acetone, sodium </a:t>
            </a:r>
            <a:r>
              <a:rPr lang="en-US" sz="2400" dirty="0" err="1" smtClean="0"/>
              <a:t>formate</a:t>
            </a:r>
            <a:r>
              <a:rPr lang="en-US" sz="2400" dirty="0" smtClean="0"/>
              <a:t>, </a:t>
            </a:r>
            <a:r>
              <a:rPr lang="en-US" sz="2400" dirty="0" err="1" smtClean="0"/>
              <a:t>NaCl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693" y="1492636"/>
            <a:ext cx="1883668" cy="194767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78036" y="3081901"/>
            <a:ext cx="718457" cy="274981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2571" y="3219391"/>
            <a:ext cx="718457" cy="274981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05593" y="6039472"/>
            <a:ext cx="1047750" cy="274981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444699" y="6592544"/>
            <a:ext cx="688521" cy="274981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237264" y="6506014"/>
            <a:ext cx="808265" cy="274981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2376"/>
            <a:ext cx="5775972" cy="378562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539842" y="3081901"/>
            <a:ext cx="656729" cy="274981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192980" y="4109979"/>
            <a:ext cx="1460778" cy="274981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509657" y="5133104"/>
            <a:ext cx="1047750" cy="274981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614172" y="5901981"/>
            <a:ext cx="1467110" cy="274981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233557" y="6126100"/>
            <a:ext cx="1058636" cy="274981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837713" y="6372752"/>
            <a:ext cx="767443" cy="274981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837713" y="6554377"/>
            <a:ext cx="907596" cy="274981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967357" y="5039139"/>
            <a:ext cx="1179003" cy="467095"/>
          </a:xfrm>
          <a:prstGeom prst="rect">
            <a:avLst/>
          </a:prstGeom>
          <a:solidFill>
            <a:srgbClr val="92D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241724" y="6242500"/>
            <a:ext cx="1196439" cy="274981"/>
          </a:xfrm>
          <a:prstGeom prst="rect">
            <a:avLst/>
          </a:prstGeom>
          <a:solidFill>
            <a:srgbClr val="92D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144" y="3086854"/>
            <a:ext cx="5990856" cy="375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6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Adducts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49" t="8765" r="2959" b="7851"/>
          <a:stretch/>
        </p:blipFill>
        <p:spPr>
          <a:xfrm>
            <a:off x="851256" y="775586"/>
            <a:ext cx="10489488" cy="59977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29743" y="5464629"/>
            <a:ext cx="6139543" cy="478971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34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Adducts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458" t="8554" r="2684" b="11269"/>
          <a:stretch/>
        </p:blipFill>
        <p:spPr>
          <a:xfrm>
            <a:off x="26925" y="1156792"/>
            <a:ext cx="12159876" cy="56006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2079057"/>
            <a:ext cx="1051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[</a:t>
            </a:r>
            <a:r>
              <a:rPr lang="da-DK" dirty="0" err="1" smtClean="0"/>
              <a:t>M+Na</a:t>
            </a:r>
            <a:r>
              <a:rPr lang="da-DK" baseline="30000" dirty="0" smtClean="0"/>
              <a:t>+</a:t>
            </a:r>
            <a:r>
              <a:rPr lang="da-DK" dirty="0" smtClean="0"/>
              <a:t>]</a:t>
            </a:r>
            <a:r>
              <a:rPr lang="da-DK" baseline="30000" dirty="0" smtClean="0"/>
              <a:t>+</a:t>
            </a:r>
            <a:endParaRPr lang="en-US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855848" y="5369292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[M+K</a:t>
            </a:r>
            <a:r>
              <a:rPr lang="da-DK" baseline="30000" dirty="0" smtClean="0"/>
              <a:t>+</a:t>
            </a:r>
            <a:r>
              <a:rPr lang="da-DK" dirty="0" smtClean="0"/>
              <a:t>]</a:t>
            </a:r>
            <a:r>
              <a:rPr lang="da-DK" baseline="30000" dirty="0" smtClean="0"/>
              <a:t>+</a:t>
            </a:r>
            <a:endParaRPr lang="en-US" baseline="30000" dirty="0"/>
          </a:p>
        </p:txBody>
      </p:sp>
      <p:sp>
        <p:nvSpPr>
          <p:cNvPr id="8" name="TextBox 7"/>
          <p:cNvSpPr txBox="1"/>
          <p:nvPr/>
        </p:nvSpPr>
        <p:spPr>
          <a:xfrm>
            <a:off x="5053369" y="4657023"/>
            <a:ext cx="1053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[2M+H</a:t>
            </a:r>
            <a:r>
              <a:rPr lang="da-DK" baseline="30000" dirty="0" smtClean="0"/>
              <a:t>+</a:t>
            </a:r>
            <a:r>
              <a:rPr lang="da-DK" dirty="0" smtClean="0"/>
              <a:t>]</a:t>
            </a:r>
            <a:r>
              <a:rPr lang="da-DK" baseline="30000" dirty="0" smtClean="0"/>
              <a:t>+</a:t>
            </a:r>
            <a:endParaRPr lang="en-US" baseline="30000" dirty="0"/>
          </a:p>
        </p:txBody>
      </p:sp>
      <p:cxnSp>
        <p:nvCxnSpPr>
          <p:cNvPr id="9" name="Straight Arrow Connector 8"/>
          <p:cNvCxnSpPr>
            <a:stCxn id="11" idx="1"/>
          </p:cNvCxnSpPr>
          <p:nvPr/>
        </p:nvCxnSpPr>
        <p:spPr>
          <a:xfrm flipH="1">
            <a:off x="5957890" y="3801856"/>
            <a:ext cx="765055" cy="170922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722945" y="3617190"/>
            <a:ext cx="1168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[2M+Na</a:t>
            </a:r>
            <a:r>
              <a:rPr lang="da-DK" baseline="30000" dirty="0" smtClean="0"/>
              <a:t>+</a:t>
            </a:r>
            <a:r>
              <a:rPr lang="da-DK" dirty="0" smtClean="0"/>
              <a:t>]</a:t>
            </a:r>
            <a:r>
              <a:rPr lang="da-DK" baseline="30000" dirty="0" smtClean="0"/>
              <a:t>+</a:t>
            </a:r>
            <a:endParaRPr lang="en-US" baseline="300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292014" y="4065433"/>
            <a:ext cx="500662" cy="181498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792676" y="3980300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[2M+K</a:t>
            </a:r>
            <a:r>
              <a:rPr lang="da-DK" baseline="30000" dirty="0" smtClean="0"/>
              <a:t>+</a:t>
            </a:r>
            <a:r>
              <a:rPr lang="da-DK" dirty="0" smtClean="0"/>
              <a:t>]</a:t>
            </a:r>
            <a:r>
              <a:rPr lang="da-DK" baseline="30000" dirty="0" smtClean="0"/>
              <a:t>+</a:t>
            </a:r>
            <a:endParaRPr lang="en-US" baseline="30000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839758" y="3524857"/>
            <a:ext cx="500659" cy="221376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340417" y="3155525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[2M+NH</a:t>
            </a:r>
            <a:r>
              <a:rPr lang="da-DK" baseline="-25000" dirty="0" smtClean="0"/>
              <a:t>4</a:t>
            </a:r>
            <a:r>
              <a:rPr lang="da-DK" baseline="30000" dirty="0" smtClean="0"/>
              <a:t>+</a:t>
            </a:r>
            <a:r>
              <a:rPr lang="da-DK" dirty="0" smtClean="0"/>
              <a:t>]</a:t>
            </a:r>
            <a:r>
              <a:rPr lang="da-DK" baseline="30000" dirty="0" smtClean="0"/>
              <a:t>+</a:t>
            </a:r>
            <a:endParaRPr lang="en-US" baseline="30000" dirty="0"/>
          </a:p>
        </p:txBody>
      </p:sp>
      <p:sp>
        <p:nvSpPr>
          <p:cNvPr id="19" name="Rectangle 18"/>
          <p:cNvSpPr/>
          <p:nvPr/>
        </p:nvSpPr>
        <p:spPr>
          <a:xfrm>
            <a:off x="8298086" y="4262408"/>
            <a:ext cx="1622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[2M+Fe</a:t>
            </a:r>
            <a:r>
              <a:rPr lang="en-US" baseline="30000" dirty="0" smtClean="0"/>
              <a:t>3+</a:t>
            </a:r>
            <a:r>
              <a:rPr lang="en-US" dirty="0" smtClean="0"/>
              <a:t>-2H</a:t>
            </a:r>
            <a:r>
              <a:rPr lang="en-US" baseline="30000" dirty="0" smtClean="0"/>
              <a:t>-</a:t>
            </a:r>
            <a:r>
              <a:rPr lang="en-US" dirty="0" smtClean="0"/>
              <a:t>]</a:t>
            </a:r>
            <a:r>
              <a:rPr lang="en-US" baseline="30000" dirty="0" smtClean="0"/>
              <a:t>+</a:t>
            </a:r>
            <a:endParaRPr lang="en-US" baseline="30000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6525667" y="4464489"/>
            <a:ext cx="1746757" cy="104856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057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Exercise 3 – part 1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Open </a:t>
            </a:r>
            <a:r>
              <a:rPr lang="en-US" sz="2400" dirty="0" smtClean="0"/>
              <a:t>”</a:t>
            </a:r>
            <a:r>
              <a:rPr lang="en-US" sz="2400" dirty="0" err="1" smtClean="0"/>
              <a:t>Exercise</a:t>
            </a:r>
            <a:r>
              <a:rPr lang="en-US" sz="2400" dirty="0" smtClean="0"/>
              <a:t> </a:t>
            </a:r>
            <a:r>
              <a:rPr lang="en-US" sz="2400" dirty="0"/>
              <a:t>(20120106-005).</a:t>
            </a:r>
            <a:r>
              <a:rPr lang="en-US" sz="2400" dirty="0" err="1" smtClean="0"/>
              <a:t>mzData</a:t>
            </a:r>
            <a:r>
              <a:rPr lang="en-US" sz="2400" dirty="0" smtClean="0"/>
              <a:t>” in </a:t>
            </a:r>
            <a:r>
              <a:rPr lang="en-US" sz="2400" dirty="0" err="1" smtClean="0"/>
              <a:t>MzMine</a:t>
            </a:r>
            <a:endParaRPr lang="en-US" sz="2400" dirty="0" smtClean="0"/>
          </a:p>
          <a:p>
            <a:r>
              <a:rPr lang="en-US" sz="2400" dirty="0" smtClean="0"/>
              <a:t>Go to </a:t>
            </a:r>
            <a:r>
              <a:rPr lang="en-US" sz="2400" dirty="0" err="1" smtClean="0"/>
              <a:t>spectra</a:t>
            </a:r>
            <a:r>
              <a:rPr lang="en-US" sz="2400" dirty="0" smtClean="0"/>
              <a:t> 396 @ ~1.45 min. This is MS1. Not MS2.</a:t>
            </a:r>
          </a:p>
          <a:p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What is the pseudo-molecular ion [M+H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]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/>
              <a:t>What</a:t>
            </a:r>
            <a:r>
              <a:rPr lang="en-US" sz="2400" dirty="0" smtClean="0"/>
              <a:t> is the charge?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/>
              <a:t>What</a:t>
            </a:r>
            <a:r>
              <a:rPr lang="en-US" sz="2400" dirty="0"/>
              <a:t> is the </a:t>
            </a:r>
            <a:r>
              <a:rPr lang="en-US" sz="2400" dirty="0" err="1"/>
              <a:t>possible</a:t>
            </a:r>
            <a:r>
              <a:rPr lang="en-US" sz="2400" dirty="0"/>
              <a:t>/</a:t>
            </a:r>
            <a:r>
              <a:rPr lang="en-US" sz="2400" dirty="0" err="1"/>
              <a:t>reasonable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err="1"/>
              <a:t>molecular</a:t>
            </a:r>
            <a:r>
              <a:rPr lang="en-US" sz="2400" dirty="0"/>
              <a:t> </a:t>
            </a:r>
            <a:r>
              <a:rPr lang="en-US" sz="2400" dirty="0" err="1"/>
              <a:t>formula</a:t>
            </a:r>
            <a:r>
              <a:rPr lang="en-US" sz="2400" dirty="0"/>
              <a:t> at </a:t>
            </a:r>
            <a:r>
              <a:rPr lang="en-US" sz="2400" dirty="0" err="1"/>
              <a:t>this</a:t>
            </a:r>
            <a:r>
              <a:rPr lang="en-US" sz="2400" dirty="0"/>
              <a:t> point</a:t>
            </a:r>
            <a:r>
              <a:rPr lang="en-US" sz="2400" dirty="0" smtClean="0"/>
              <a:t>?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34" t="8544" r="3183" b="8092"/>
          <a:stretch/>
        </p:blipFill>
        <p:spPr>
          <a:xfrm>
            <a:off x="5477069" y="3038327"/>
            <a:ext cx="6646506" cy="381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0320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Exercise 3 – part 2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Open </a:t>
            </a:r>
            <a:r>
              <a:rPr lang="en-US" sz="2400" dirty="0" smtClean="0"/>
              <a:t>”</a:t>
            </a:r>
            <a:r>
              <a:rPr lang="en-US" sz="2400" dirty="0" err="1" smtClean="0"/>
              <a:t>Exercise</a:t>
            </a:r>
            <a:r>
              <a:rPr lang="en-US" sz="2400" dirty="0" smtClean="0"/>
              <a:t> </a:t>
            </a:r>
            <a:r>
              <a:rPr lang="en-US" sz="2400" dirty="0"/>
              <a:t>(20120106-005).</a:t>
            </a:r>
            <a:r>
              <a:rPr lang="en-US" sz="2400" dirty="0" err="1" smtClean="0"/>
              <a:t>mzData</a:t>
            </a:r>
            <a:r>
              <a:rPr lang="en-US" sz="2400" dirty="0" smtClean="0"/>
              <a:t>” in </a:t>
            </a:r>
            <a:r>
              <a:rPr lang="en-US" sz="2400" dirty="0" err="1" smtClean="0"/>
              <a:t>MzMine</a:t>
            </a:r>
            <a:endParaRPr lang="en-US" sz="2400" dirty="0" smtClean="0"/>
          </a:p>
          <a:p>
            <a:r>
              <a:rPr lang="en-US" sz="2400" dirty="0" smtClean="0"/>
              <a:t>Go to </a:t>
            </a:r>
            <a:r>
              <a:rPr lang="en-US" sz="2400" dirty="0" err="1" smtClean="0"/>
              <a:t>spectra</a:t>
            </a:r>
            <a:r>
              <a:rPr lang="en-US" sz="2400" dirty="0" smtClean="0"/>
              <a:t> 396 @ ~1.45 min. This is MS1. Not MS2.</a:t>
            </a:r>
          </a:p>
          <a:p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What is the pseudo-molecular ion [M+H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]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/>
              <a:t>What</a:t>
            </a:r>
            <a:r>
              <a:rPr lang="en-US" sz="2400" dirty="0" smtClean="0"/>
              <a:t> is the charge?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/>
              <a:t>What</a:t>
            </a:r>
            <a:r>
              <a:rPr lang="en-US" sz="2400" dirty="0" smtClean="0"/>
              <a:t> is the </a:t>
            </a:r>
            <a:r>
              <a:rPr lang="en-US" sz="2400" dirty="0" err="1" smtClean="0"/>
              <a:t>possible</a:t>
            </a:r>
            <a:r>
              <a:rPr lang="en-US" sz="2400" dirty="0" smtClean="0"/>
              <a:t>/</a:t>
            </a:r>
            <a:r>
              <a:rPr lang="en-US" sz="2400" dirty="0" err="1" smtClean="0"/>
              <a:t>reasonable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err="1" smtClean="0"/>
              <a:t>molecular</a:t>
            </a:r>
            <a:r>
              <a:rPr lang="en-US" sz="2400" dirty="0" smtClean="0"/>
              <a:t> </a:t>
            </a:r>
            <a:r>
              <a:rPr lang="en-US" sz="2400" dirty="0" err="1" smtClean="0"/>
              <a:t>formula</a:t>
            </a:r>
            <a:r>
              <a:rPr lang="en-US" sz="2400" dirty="0" smtClean="0"/>
              <a:t> at </a:t>
            </a:r>
            <a:r>
              <a:rPr lang="en-US" sz="2400" dirty="0" err="1" smtClean="0"/>
              <a:t>this</a:t>
            </a:r>
            <a:r>
              <a:rPr lang="en-US" sz="2400" dirty="0" smtClean="0"/>
              <a:t> point?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/>
              <a:t>Annotate</a:t>
            </a:r>
            <a:r>
              <a:rPr lang="en-US" sz="2400" dirty="0" smtClean="0"/>
              <a:t> as </a:t>
            </a:r>
            <a:r>
              <a:rPr lang="en-US" sz="2400" dirty="0" err="1" smtClean="0"/>
              <a:t>many</a:t>
            </a:r>
            <a:r>
              <a:rPr lang="en-US" sz="2400" dirty="0" smtClean="0"/>
              <a:t> ions as </a:t>
            </a:r>
            <a:r>
              <a:rPr lang="en-US" sz="2400" dirty="0" err="1" smtClean="0"/>
              <a:t>possible</a:t>
            </a: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err="1"/>
              <a:t>What</a:t>
            </a:r>
            <a:r>
              <a:rPr lang="en-US" sz="2400" dirty="0"/>
              <a:t> is the </a:t>
            </a:r>
            <a:r>
              <a:rPr lang="en-US" sz="2400" dirty="0" err="1"/>
              <a:t>molecular</a:t>
            </a:r>
            <a:r>
              <a:rPr lang="en-US" sz="2400" dirty="0"/>
              <a:t> </a:t>
            </a:r>
            <a:r>
              <a:rPr lang="en-US" sz="2400" dirty="0" err="1"/>
              <a:t>fomula</a:t>
            </a:r>
            <a:r>
              <a:rPr lang="en-US" sz="2400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/>
              <a:t>What</a:t>
            </a:r>
            <a:r>
              <a:rPr lang="en-US" sz="2400" dirty="0" smtClean="0"/>
              <a:t> is the </a:t>
            </a:r>
            <a:r>
              <a:rPr lang="en-US" sz="2400" dirty="0" err="1" smtClean="0"/>
              <a:t>compound</a:t>
            </a:r>
            <a:r>
              <a:rPr lang="en-US" sz="2400" dirty="0" smtClean="0"/>
              <a:t>?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34" t="8544" r="3183" b="8092"/>
          <a:stretch/>
        </p:blipFill>
        <p:spPr>
          <a:xfrm>
            <a:off x="5856503" y="3256384"/>
            <a:ext cx="6267071" cy="360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3898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Automatic annotation: CAMERA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127279"/>
              </p:ext>
            </p:extLst>
          </p:nvPr>
        </p:nvGraphicFramePr>
        <p:xfrm>
          <a:off x="3269602" y="603198"/>
          <a:ext cx="5652796" cy="59261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26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6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6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820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6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3744"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1" u="none" strike="noStrike" dirty="0" err="1">
                          <a:effectLst/>
                        </a:rPr>
                        <a:t>mz</a:t>
                      </a:r>
                      <a:endParaRPr lang="da-DK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1" u="none" strike="noStrike" dirty="0" err="1">
                          <a:effectLst/>
                        </a:rPr>
                        <a:t>rt</a:t>
                      </a:r>
                      <a:endParaRPr lang="da-DK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1" u="none" strike="noStrike">
                          <a:effectLst/>
                        </a:rPr>
                        <a:t>isotopes</a:t>
                      </a:r>
                      <a:endParaRPr lang="da-DK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1" u="none" strike="noStrike">
                          <a:effectLst/>
                        </a:rPr>
                        <a:t>adduct</a:t>
                      </a:r>
                      <a:endParaRPr lang="da-DK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1" u="none" strike="noStrike" dirty="0" err="1">
                          <a:effectLst/>
                        </a:rPr>
                        <a:t>pcgroup</a:t>
                      </a:r>
                      <a:endParaRPr lang="da-DK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744">
                <a:tc>
                  <a:txBody>
                    <a:bodyPr/>
                    <a:lstStyle/>
                    <a:p>
                      <a:pPr algn="r" fontAlgn="b"/>
                      <a:r>
                        <a:rPr lang="da-DK" sz="1050" u="none" strike="noStrike" dirty="0">
                          <a:effectLst/>
                        </a:rPr>
                        <a:t>117.0545</a:t>
                      </a:r>
                      <a:endParaRPr lang="da-DK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50" u="none" strike="noStrike">
                          <a:effectLst/>
                        </a:rPr>
                        <a:t>1.38</a:t>
                      </a:r>
                      <a:endParaRPr lang="da-DK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50" u="none" strike="noStrike">
                          <a:effectLst/>
                        </a:rPr>
                        <a:t>878</a:t>
                      </a:r>
                      <a:endParaRPr lang="da-DK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744">
                <a:tc>
                  <a:txBody>
                    <a:bodyPr/>
                    <a:lstStyle/>
                    <a:p>
                      <a:pPr algn="r" fontAlgn="b"/>
                      <a:r>
                        <a:rPr lang="da-DK" sz="1050" u="none" strike="noStrike">
                          <a:effectLst/>
                        </a:rPr>
                        <a:t>144.1019</a:t>
                      </a:r>
                      <a:endParaRPr lang="da-DK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50" u="none" strike="noStrike">
                          <a:effectLst/>
                        </a:rPr>
                        <a:t>1.41</a:t>
                      </a:r>
                      <a:endParaRPr lang="da-DK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50" u="none" strike="noStrike">
                          <a:effectLst/>
                        </a:rPr>
                        <a:t>878</a:t>
                      </a:r>
                      <a:endParaRPr lang="da-DK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744">
                <a:tc>
                  <a:txBody>
                    <a:bodyPr/>
                    <a:lstStyle/>
                    <a:p>
                      <a:pPr algn="r" fontAlgn="b"/>
                      <a:r>
                        <a:rPr lang="da-DK" sz="1050" u="none" strike="noStrike">
                          <a:effectLst/>
                        </a:rPr>
                        <a:t>163.0604</a:t>
                      </a:r>
                      <a:endParaRPr lang="da-DK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50" u="none" strike="noStrike">
                          <a:effectLst/>
                        </a:rPr>
                        <a:t>1.35</a:t>
                      </a:r>
                      <a:endParaRPr lang="da-DK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50" u="none" strike="noStrike">
                          <a:effectLst/>
                        </a:rPr>
                        <a:t>[M+H-Leu]+ 293.148</a:t>
                      </a:r>
                      <a:endParaRPr lang="da-DK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50" u="none" strike="noStrike">
                          <a:effectLst/>
                        </a:rPr>
                        <a:t>878</a:t>
                      </a:r>
                      <a:endParaRPr lang="da-DK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3744">
                <a:tc>
                  <a:txBody>
                    <a:bodyPr/>
                    <a:lstStyle/>
                    <a:p>
                      <a:pPr algn="r" fontAlgn="b"/>
                      <a:r>
                        <a:rPr lang="da-DK" sz="1050" u="none" strike="noStrike">
                          <a:effectLst/>
                        </a:rPr>
                        <a:t>276.1444</a:t>
                      </a:r>
                      <a:endParaRPr lang="da-DK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50" u="none" strike="noStrike">
                          <a:effectLst/>
                        </a:rPr>
                        <a:t>1.45</a:t>
                      </a:r>
                      <a:endParaRPr lang="da-DK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50" u="none" strike="noStrike">
                          <a:effectLst/>
                        </a:rPr>
                        <a:t>[M+H-H2O]+ 293.148</a:t>
                      </a:r>
                      <a:endParaRPr lang="da-DK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50" u="none" strike="noStrike">
                          <a:effectLst/>
                        </a:rPr>
                        <a:t>878</a:t>
                      </a:r>
                      <a:endParaRPr lang="da-DK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3744">
                <a:tc>
                  <a:txBody>
                    <a:bodyPr/>
                    <a:lstStyle/>
                    <a:p>
                      <a:pPr algn="r" fontAlgn="b"/>
                      <a:r>
                        <a:rPr lang="da-DK" sz="1050" u="none" strike="noStrike">
                          <a:effectLst/>
                        </a:rPr>
                        <a:t>280.1393</a:t>
                      </a:r>
                      <a:endParaRPr lang="da-DK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50" u="none" strike="noStrike">
                          <a:effectLst/>
                        </a:rPr>
                        <a:t>1.41</a:t>
                      </a:r>
                      <a:endParaRPr lang="da-DK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50" u="none" strike="noStrike">
                          <a:effectLst/>
                        </a:rPr>
                        <a:t>[M+H-CH2]+ 293.148</a:t>
                      </a:r>
                      <a:endParaRPr lang="da-DK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50" u="none" strike="noStrike">
                          <a:effectLst/>
                        </a:rPr>
                        <a:t>878</a:t>
                      </a:r>
                      <a:endParaRPr lang="da-DK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3744">
                <a:tc>
                  <a:txBody>
                    <a:bodyPr/>
                    <a:lstStyle/>
                    <a:p>
                      <a:pPr algn="r" fontAlgn="b"/>
                      <a:r>
                        <a:rPr lang="da-DK" sz="1050" u="none" strike="noStrike">
                          <a:effectLst/>
                        </a:rPr>
                        <a:t>294.1550</a:t>
                      </a:r>
                      <a:endParaRPr lang="da-DK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50" u="none" strike="noStrike">
                          <a:effectLst/>
                        </a:rPr>
                        <a:t>1.41</a:t>
                      </a:r>
                      <a:endParaRPr lang="da-DK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50" u="none" strike="noStrike">
                          <a:effectLst/>
                        </a:rPr>
                        <a:t>[M+H]+ 293.148</a:t>
                      </a:r>
                      <a:endParaRPr lang="da-DK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50" u="none" strike="noStrike">
                          <a:effectLst/>
                        </a:rPr>
                        <a:t>878</a:t>
                      </a:r>
                      <a:endParaRPr lang="da-DK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3744">
                <a:tc>
                  <a:txBody>
                    <a:bodyPr/>
                    <a:lstStyle/>
                    <a:p>
                      <a:pPr algn="r" fontAlgn="b"/>
                      <a:r>
                        <a:rPr lang="da-DK" sz="1050" u="none" strike="noStrike">
                          <a:effectLst/>
                        </a:rPr>
                        <a:t>295.1582</a:t>
                      </a:r>
                      <a:endParaRPr lang="da-DK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50" u="none" strike="noStrike">
                          <a:effectLst/>
                        </a:rPr>
                        <a:t>1.41</a:t>
                      </a:r>
                      <a:endParaRPr lang="da-DK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50" u="none" strike="noStrike">
                          <a:effectLst/>
                        </a:rPr>
                        <a:t>878</a:t>
                      </a:r>
                      <a:endParaRPr lang="da-DK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3744">
                <a:tc>
                  <a:txBody>
                    <a:bodyPr/>
                    <a:lstStyle/>
                    <a:p>
                      <a:pPr algn="r" fontAlgn="b"/>
                      <a:r>
                        <a:rPr lang="da-DK" sz="1050" b="1" u="none" strike="noStrike">
                          <a:effectLst/>
                        </a:rPr>
                        <a:t>119.0491</a:t>
                      </a:r>
                      <a:endParaRPr lang="da-DK" sz="105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50" b="1" u="none" strike="noStrike">
                          <a:effectLst/>
                        </a:rPr>
                        <a:t>1.40</a:t>
                      </a:r>
                      <a:endParaRPr lang="da-DK" sz="105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5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50" b="1" u="none" strike="noStrike">
                          <a:effectLst/>
                        </a:rPr>
                        <a:t>[M+H-NH3-HCOOH]+ 181.074</a:t>
                      </a:r>
                      <a:endParaRPr lang="da-DK" sz="105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50" b="1" u="none" strike="noStrike">
                          <a:effectLst/>
                        </a:rPr>
                        <a:t>879</a:t>
                      </a:r>
                      <a:endParaRPr lang="da-DK" sz="105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3744">
                <a:tc>
                  <a:txBody>
                    <a:bodyPr/>
                    <a:lstStyle/>
                    <a:p>
                      <a:pPr algn="r" fontAlgn="b"/>
                      <a:r>
                        <a:rPr lang="da-DK" sz="1050" b="1" u="none" strike="noStrike">
                          <a:effectLst/>
                        </a:rPr>
                        <a:t>123.0440</a:t>
                      </a:r>
                      <a:endParaRPr lang="da-DK" sz="105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50" b="1" u="none" strike="noStrike">
                          <a:effectLst/>
                        </a:rPr>
                        <a:t>1.40</a:t>
                      </a:r>
                      <a:endParaRPr lang="da-DK" sz="105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5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50" b="1" u="none" strike="noStrike">
                          <a:effectLst/>
                        </a:rPr>
                        <a:t>[M+H-NH3-COCH2]+ 181.074</a:t>
                      </a:r>
                      <a:endParaRPr lang="da-DK" sz="105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50" b="1" u="none" strike="noStrike">
                          <a:effectLst/>
                        </a:rPr>
                        <a:t>879</a:t>
                      </a:r>
                      <a:endParaRPr lang="da-DK" sz="105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3744">
                <a:tc>
                  <a:txBody>
                    <a:bodyPr/>
                    <a:lstStyle/>
                    <a:p>
                      <a:pPr algn="r" fontAlgn="b"/>
                      <a:r>
                        <a:rPr lang="da-DK" sz="1050" b="1" u="none" strike="noStrike">
                          <a:effectLst/>
                        </a:rPr>
                        <a:t>136.0756</a:t>
                      </a:r>
                      <a:endParaRPr lang="da-DK" sz="105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50" b="1" u="none" strike="noStrike">
                          <a:effectLst/>
                        </a:rPr>
                        <a:t>1.40</a:t>
                      </a:r>
                      <a:endParaRPr lang="da-DK" sz="105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50" b="1" u="none" strike="noStrike">
                          <a:effectLst/>
                        </a:rPr>
                        <a:t>[29][M]+</a:t>
                      </a:r>
                      <a:endParaRPr lang="da-DK" sz="105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50" b="1" u="none" strike="noStrike">
                          <a:effectLst/>
                        </a:rPr>
                        <a:t>[M+H-HCOOH]+ 181.074</a:t>
                      </a:r>
                      <a:endParaRPr lang="da-DK" sz="105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50" b="1" u="none" strike="noStrike">
                          <a:effectLst/>
                        </a:rPr>
                        <a:t>879</a:t>
                      </a:r>
                      <a:endParaRPr lang="da-DK" sz="105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3744">
                <a:tc>
                  <a:txBody>
                    <a:bodyPr/>
                    <a:lstStyle/>
                    <a:p>
                      <a:pPr algn="r" fontAlgn="b"/>
                      <a:r>
                        <a:rPr lang="da-DK" sz="1050" b="1" u="none" strike="noStrike">
                          <a:effectLst/>
                        </a:rPr>
                        <a:t>137.0790</a:t>
                      </a:r>
                      <a:endParaRPr lang="da-DK" sz="105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50" b="1" u="none" strike="noStrike">
                          <a:effectLst/>
                        </a:rPr>
                        <a:t>1.40</a:t>
                      </a:r>
                      <a:endParaRPr lang="da-DK" sz="105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50" b="1" u="none" strike="noStrike">
                          <a:effectLst/>
                        </a:rPr>
                        <a:t>[29][M+1]+</a:t>
                      </a:r>
                      <a:endParaRPr lang="da-DK" sz="105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5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50" b="1" u="none" strike="noStrike">
                          <a:effectLst/>
                        </a:rPr>
                        <a:t>879</a:t>
                      </a:r>
                      <a:endParaRPr lang="da-DK" sz="105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3744">
                <a:tc>
                  <a:txBody>
                    <a:bodyPr/>
                    <a:lstStyle/>
                    <a:p>
                      <a:pPr algn="r" fontAlgn="b"/>
                      <a:r>
                        <a:rPr lang="da-DK" sz="1050" b="1" u="none" strike="noStrike">
                          <a:effectLst/>
                        </a:rPr>
                        <a:t>147.0441</a:t>
                      </a:r>
                      <a:endParaRPr lang="da-DK" sz="105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50" b="1" u="none" strike="noStrike">
                          <a:effectLst/>
                        </a:rPr>
                        <a:t>1.40</a:t>
                      </a:r>
                      <a:endParaRPr lang="da-DK" sz="105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5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50" b="1" u="none" strike="noStrike">
                          <a:effectLst/>
                        </a:rPr>
                        <a:t>[M+H-NH3-H2O]+ 181.074</a:t>
                      </a:r>
                      <a:endParaRPr lang="da-DK" sz="105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50" b="1" u="none" strike="noStrike">
                          <a:effectLst/>
                        </a:rPr>
                        <a:t>879</a:t>
                      </a:r>
                      <a:endParaRPr lang="da-DK" sz="105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3744">
                <a:tc>
                  <a:txBody>
                    <a:bodyPr/>
                    <a:lstStyle/>
                    <a:p>
                      <a:pPr algn="r" fontAlgn="b"/>
                      <a:r>
                        <a:rPr lang="da-DK" sz="1050" b="1" u="none" strike="noStrike">
                          <a:effectLst/>
                        </a:rPr>
                        <a:t>165.0547</a:t>
                      </a:r>
                      <a:endParaRPr lang="da-DK" sz="105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50" b="1" u="none" strike="noStrike">
                          <a:effectLst/>
                        </a:rPr>
                        <a:t>1.40</a:t>
                      </a:r>
                      <a:endParaRPr lang="da-DK" sz="105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50" b="1" u="none" strike="noStrike">
                          <a:effectLst/>
                        </a:rPr>
                        <a:t>[65][M]+</a:t>
                      </a:r>
                      <a:endParaRPr lang="da-DK" sz="105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50" b="1" u="none" strike="noStrike">
                          <a:effectLst/>
                        </a:rPr>
                        <a:t>[M+H-NH3]+ 181.074</a:t>
                      </a:r>
                      <a:endParaRPr lang="da-DK" sz="105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50" b="1" u="none" strike="noStrike">
                          <a:effectLst/>
                        </a:rPr>
                        <a:t>879</a:t>
                      </a:r>
                      <a:endParaRPr lang="da-DK" sz="105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3744">
                <a:tc>
                  <a:txBody>
                    <a:bodyPr/>
                    <a:lstStyle/>
                    <a:p>
                      <a:pPr algn="r" fontAlgn="b"/>
                      <a:r>
                        <a:rPr lang="da-DK" sz="1050" b="1" u="none" strike="noStrike">
                          <a:effectLst/>
                        </a:rPr>
                        <a:t>166.0581</a:t>
                      </a:r>
                      <a:endParaRPr lang="da-DK" sz="105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50" b="1" u="none" strike="noStrike">
                          <a:effectLst/>
                        </a:rPr>
                        <a:t>1.40</a:t>
                      </a:r>
                      <a:endParaRPr lang="da-DK" sz="105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50" b="1" u="none" strike="noStrike">
                          <a:effectLst/>
                        </a:rPr>
                        <a:t>[65][M+1]+</a:t>
                      </a:r>
                      <a:endParaRPr lang="da-DK" sz="105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5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50" b="1" u="none" strike="noStrike">
                          <a:effectLst/>
                        </a:rPr>
                        <a:t>879</a:t>
                      </a:r>
                      <a:endParaRPr lang="da-DK" sz="105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3744">
                <a:tc>
                  <a:txBody>
                    <a:bodyPr/>
                    <a:lstStyle/>
                    <a:p>
                      <a:pPr algn="r" fontAlgn="b"/>
                      <a:r>
                        <a:rPr lang="da-DK" sz="1050" b="1" u="none" strike="noStrike">
                          <a:effectLst/>
                        </a:rPr>
                        <a:t>182.0812</a:t>
                      </a:r>
                      <a:endParaRPr lang="da-DK" sz="105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50" b="1" u="none" strike="noStrike">
                          <a:effectLst/>
                        </a:rPr>
                        <a:t>1.40</a:t>
                      </a:r>
                      <a:endParaRPr lang="da-DK" sz="105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50" b="1" u="none" strike="noStrike" dirty="0">
                          <a:effectLst/>
                        </a:rPr>
                        <a:t>[85][M]+</a:t>
                      </a:r>
                      <a:endParaRPr lang="da-DK" sz="105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50" b="1" u="none" strike="noStrike">
                          <a:effectLst/>
                        </a:rPr>
                        <a:t>[M+H]+ 181.074</a:t>
                      </a:r>
                      <a:endParaRPr lang="da-DK" sz="105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50" b="1" u="none" strike="noStrike">
                          <a:effectLst/>
                        </a:rPr>
                        <a:t>879</a:t>
                      </a:r>
                      <a:endParaRPr lang="da-DK" sz="105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3744">
                <a:tc>
                  <a:txBody>
                    <a:bodyPr/>
                    <a:lstStyle/>
                    <a:p>
                      <a:pPr algn="r" fontAlgn="b"/>
                      <a:r>
                        <a:rPr lang="da-DK" sz="1050" b="1" u="none" strike="noStrike">
                          <a:effectLst/>
                        </a:rPr>
                        <a:t>183.0841</a:t>
                      </a:r>
                      <a:endParaRPr lang="da-DK" sz="105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50" b="1" u="none" strike="noStrike">
                          <a:effectLst/>
                        </a:rPr>
                        <a:t>1.40</a:t>
                      </a:r>
                      <a:endParaRPr lang="da-DK" sz="105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50" b="1" u="none" strike="noStrike" dirty="0">
                          <a:effectLst/>
                        </a:rPr>
                        <a:t>[85][M+1]+</a:t>
                      </a:r>
                      <a:endParaRPr lang="da-DK" sz="105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5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50" b="1" u="none" strike="noStrike">
                          <a:effectLst/>
                        </a:rPr>
                        <a:t>879</a:t>
                      </a:r>
                      <a:endParaRPr lang="da-DK" sz="105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3744">
                <a:tc>
                  <a:txBody>
                    <a:bodyPr/>
                    <a:lstStyle/>
                    <a:p>
                      <a:pPr algn="r" fontAlgn="b"/>
                      <a:r>
                        <a:rPr lang="da-DK" sz="1050" b="1" u="none" strike="noStrike">
                          <a:effectLst/>
                        </a:rPr>
                        <a:t>184.0854</a:t>
                      </a:r>
                      <a:endParaRPr lang="da-DK" sz="105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50" b="1" u="none" strike="noStrike">
                          <a:effectLst/>
                        </a:rPr>
                        <a:t>1.40</a:t>
                      </a:r>
                      <a:endParaRPr lang="da-DK" sz="105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50" b="1" u="none" strike="noStrike">
                          <a:effectLst/>
                        </a:rPr>
                        <a:t>[85][M+2]+</a:t>
                      </a:r>
                      <a:endParaRPr lang="da-DK" sz="105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5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50" b="1" u="none" strike="noStrike">
                          <a:effectLst/>
                        </a:rPr>
                        <a:t>879</a:t>
                      </a:r>
                      <a:endParaRPr lang="da-DK" sz="105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3744">
                <a:tc>
                  <a:txBody>
                    <a:bodyPr/>
                    <a:lstStyle/>
                    <a:p>
                      <a:pPr algn="r" fontAlgn="b"/>
                      <a:r>
                        <a:rPr lang="da-DK" sz="1050" b="1" u="none" strike="noStrike">
                          <a:effectLst/>
                        </a:rPr>
                        <a:t>204.0633</a:t>
                      </a:r>
                      <a:endParaRPr lang="da-DK" sz="105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50" b="1" u="none" strike="noStrike">
                          <a:effectLst/>
                        </a:rPr>
                        <a:t>1.40</a:t>
                      </a:r>
                      <a:endParaRPr lang="da-DK" sz="105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5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50" b="1" u="none" strike="noStrike">
                          <a:effectLst/>
                        </a:rPr>
                        <a:t>[M+Na]+ 181.074</a:t>
                      </a:r>
                      <a:endParaRPr lang="da-DK" sz="105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50" b="1" u="none" strike="noStrike">
                          <a:effectLst/>
                        </a:rPr>
                        <a:t>879</a:t>
                      </a:r>
                      <a:endParaRPr lang="da-DK" sz="105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3744">
                <a:tc>
                  <a:txBody>
                    <a:bodyPr/>
                    <a:lstStyle/>
                    <a:p>
                      <a:pPr algn="r" fontAlgn="b"/>
                      <a:r>
                        <a:rPr lang="da-DK" sz="1050" b="1" u="none" strike="noStrike">
                          <a:effectLst/>
                        </a:rPr>
                        <a:t>363.1554</a:t>
                      </a:r>
                      <a:endParaRPr lang="da-DK" sz="105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50" b="1" u="none" strike="noStrike">
                          <a:effectLst/>
                        </a:rPr>
                        <a:t>1.40</a:t>
                      </a:r>
                      <a:endParaRPr lang="da-DK" sz="105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5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50" b="1" u="none" strike="noStrike">
                          <a:effectLst/>
                        </a:rPr>
                        <a:t>[2M+H]+ 181.074 [4M+2H]2+ 181.074</a:t>
                      </a:r>
                      <a:endParaRPr lang="da-DK" sz="105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50" b="1" u="none" strike="noStrike" dirty="0">
                          <a:effectLst/>
                        </a:rPr>
                        <a:t>879</a:t>
                      </a:r>
                      <a:endParaRPr lang="da-DK" sz="105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3744">
                <a:tc>
                  <a:txBody>
                    <a:bodyPr/>
                    <a:lstStyle/>
                    <a:p>
                      <a:pPr algn="r" fontAlgn="b"/>
                      <a:r>
                        <a:rPr lang="da-DK" sz="1050" u="none" strike="noStrike">
                          <a:effectLst/>
                        </a:rPr>
                        <a:t>120.0515</a:t>
                      </a:r>
                      <a:endParaRPr lang="da-DK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50" u="none" strike="noStrike">
                          <a:effectLst/>
                        </a:rPr>
                        <a:t>1.40</a:t>
                      </a:r>
                      <a:endParaRPr lang="da-DK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50" u="none" strike="noStrike">
                          <a:effectLst/>
                        </a:rPr>
                        <a:t>880</a:t>
                      </a:r>
                      <a:endParaRPr lang="da-DK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3744">
                <a:tc>
                  <a:txBody>
                    <a:bodyPr/>
                    <a:lstStyle/>
                    <a:p>
                      <a:pPr algn="r" fontAlgn="b"/>
                      <a:r>
                        <a:rPr lang="da-DK" sz="1050" u="none" strike="noStrike">
                          <a:effectLst/>
                        </a:rPr>
                        <a:t>122.0792</a:t>
                      </a:r>
                      <a:endParaRPr lang="da-DK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50" u="none" strike="noStrike">
                          <a:effectLst/>
                        </a:rPr>
                        <a:t>1.40</a:t>
                      </a:r>
                      <a:endParaRPr lang="da-DK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50" u="none" strike="noStrike">
                          <a:effectLst/>
                        </a:rPr>
                        <a:t>881</a:t>
                      </a:r>
                      <a:endParaRPr lang="da-DK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3744">
                <a:tc>
                  <a:txBody>
                    <a:bodyPr/>
                    <a:lstStyle/>
                    <a:p>
                      <a:pPr algn="r" fontAlgn="b"/>
                      <a:r>
                        <a:rPr lang="da-DK" sz="1050" u="none" strike="noStrike">
                          <a:effectLst/>
                        </a:rPr>
                        <a:t>123.0552</a:t>
                      </a:r>
                      <a:endParaRPr lang="da-DK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50" u="none" strike="noStrike">
                          <a:effectLst/>
                        </a:rPr>
                        <a:t>1.40</a:t>
                      </a:r>
                      <a:endParaRPr lang="da-DK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50" u="none" strike="noStrike">
                          <a:effectLst/>
                        </a:rPr>
                        <a:t>882</a:t>
                      </a:r>
                      <a:endParaRPr lang="da-DK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3744">
                <a:tc>
                  <a:txBody>
                    <a:bodyPr/>
                    <a:lstStyle/>
                    <a:p>
                      <a:pPr algn="r" fontAlgn="b"/>
                      <a:r>
                        <a:rPr lang="da-DK" sz="1050" u="none" strike="noStrike">
                          <a:effectLst/>
                        </a:rPr>
                        <a:t>322.0772</a:t>
                      </a:r>
                      <a:endParaRPr lang="da-DK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50" u="none" strike="noStrike">
                          <a:effectLst/>
                        </a:rPr>
                        <a:t>1.40</a:t>
                      </a:r>
                      <a:endParaRPr lang="da-DK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50" u="none" strike="noStrike">
                          <a:effectLst/>
                        </a:rPr>
                        <a:t>882</a:t>
                      </a:r>
                      <a:endParaRPr lang="da-DK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3744">
                <a:tc>
                  <a:txBody>
                    <a:bodyPr/>
                    <a:lstStyle/>
                    <a:p>
                      <a:pPr algn="r" fontAlgn="b"/>
                      <a:r>
                        <a:rPr lang="da-DK" sz="1050" u="none" strike="noStrike">
                          <a:effectLst/>
                        </a:rPr>
                        <a:t>348.0708</a:t>
                      </a:r>
                      <a:endParaRPr lang="da-DK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50" u="none" strike="noStrike">
                          <a:effectLst/>
                        </a:rPr>
                        <a:t>1.40</a:t>
                      </a:r>
                      <a:endParaRPr lang="da-DK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50" u="none" strike="noStrike">
                          <a:effectLst/>
                        </a:rPr>
                        <a:t>[M+H-COCH2]+ 389.074</a:t>
                      </a:r>
                      <a:endParaRPr lang="da-DK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50" u="none" strike="noStrike">
                          <a:effectLst/>
                        </a:rPr>
                        <a:t>882</a:t>
                      </a:r>
                      <a:endParaRPr lang="da-DK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3744">
                <a:tc>
                  <a:txBody>
                    <a:bodyPr/>
                    <a:lstStyle/>
                    <a:p>
                      <a:pPr algn="r" fontAlgn="b"/>
                      <a:r>
                        <a:rPr lang="da-DK" sz="1050" u="none" strike="noStrike">
                          <a:effectLst/>
                        </a:rPr>
                        <a:t>428.0367</a:t>
                      </a:r>
                      <a:endParaRPr lang="da-DK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50" u="none" strike="noStrike">
                          <a:effectLst/>
                        </a:rPr>
                        <a:t>1.34</a:t>
                      </a:r>
                      <a:endParaRPr lang="da-DK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50" u="none" strike="noStrike">
                          <a:effectLst/>
                        </a:rPr>
                        <a:t>[M+K]+ 389.074</a:t>
                      </a:r>
                      <a:endParaRPr lang="da-DK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50" u="none" strike="noStrike">
                          <a:effectLst/>
                        </a:rPr>
                        <a:t>882</a:t>
                      </a:r>
                      <a:endParaRPr lang="da-DK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73744">
                <a:tc>
                  <a:txBody>
                    <a:bodyPr/>
                    <a:lstStyle/>
                    <a:p>
                      <a:pPr algn="r" fontAlgn="b"/>
                      <a:r>
                        <a:rPr lang="da-DK" sz="1050" u="none" strike="noStrike">
                          <a:effectLst/>
                        </a:rPr>
                        <a:t>124.0448</a:t>
                      </a:r>
                      <a:endParaRPr lang="da-DK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50" u="none" strike="noStrike">
                          <a:effectLst/>
                        </a:rPr>
                        <a:t>1.40</a:t>
                      </a:r>
                      <a:endParaRPr lang="da-DK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50" u="none" strike="noStrike" dirty="0">
                          <a:effectLst/>
                        </a:rPr>
                        <a:t>883</a:t>
                      </a:r>
                      <a:endParaRPr lang="da-DK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73744">
                <a:tc>
                  <a:txBody>
                    <a:bodyPr/>
                    <a:lstStyle/>
                    <a:p>
                      <a:pPr algn="r" fontAlgn="b"/>
                      <a:r>
                        <a:rPr lang="da-DK" sz="1050" u="none" strike="noStrike" dirty="0">
                          <a:effectLst/>
                        </a:rPr>
                        <a:t>126.0298</a:t>
                      </a:r>
                      <a:endParaRPr lang="da-DK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50" u="none" strike="noStrike">
                          <a:effectLst/>
                        </a:rPr>
                        <a:t>1.40</a:t>
                      </a:r>
                      <a:endParaRPr lang="da-DK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50" u="none" strike="noStrike">
                          <a:effectLst/>
                        </a:rPr>
                        <a:t>[M+H-gluc-(H2O)2]+ 337.065</a:t>
                      </a:r>
                      <a:endParaRPr lang="da-DK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50" u="none" strike="noStrike" dirty="0">
                          <a:effectLst/>
                        </a:rPr>
                        <a:t>884</a:t>
                      </a:r>
                      <a:endParaRPr lang="da-DK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73744">
                <a:tc>
                  <a:txBody>
                    <a:bodyPr/>
                    <a:lstStyle/>
                    <a:p>
                      <a:pPr algn="r" fontAlgn="b"/>
                      <a:r>
                        <a:rPr lang="da-DK" sz="1050" u="none" strike="noStrike" dirty="0">
                          <a:effectLst/>
                        </a:rPr>
                        <a:t>152.0097</a:t>
                      </a:r>
                      <a:endParaRPr lang="da-DK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50" u="none" strike="noStrike">
                          <a:effectLst/>
                        </a:rPr>
                        <a:t>1.40</a:t>
                      </a:r>
                      <a:endParaRPr lang="da-DK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50" u="none" strike="noStrike">
                          <a:effectLst/>
                        </a:rPr>
                        <a:t>[M+H-NH3]+ 168.029</a:t>
                      </a:r>
                      <a:endParaRPr lang="da-DK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50" u="none" strike="noStrike">
                          <a:effectLst/>
                        </a:rPr>
                        <a:t>884</a:t>
                      </a:r>
                      <a:endParaRPr lang="da-DK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73744">
                <a:tc>
                  <a:txBody>
                    <a:bodyPr/>
                    <a:lstStyle/>
                    <a:p>
                      <a:pPr algn="r" fontAlgn="b"/>
                      <a:r>
                        <a:rPr lang="da-DK" sz="1050" u="none" strike="noStrike" dirty="0">
                          <a:effectLst/>
                        </a:rPr>
                        <a:t>169.0357</a:t>
                      </a:r>
                      <a:endParaRPr lang="da-DK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50" u="none" strike="noStrike">
                          <a:effectLst/>
                        </a:rPr>
                        <a:t>1.40</a:t>
                      </a:r>
                      <a:endParaRPr lang="da-DK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50" u="none" strike="noStrike">
                          <a:effectLst/>
                        </a:rPr>
                        <a:t>[73][M]+</a:t>
                      </a:r>
                      <a:endParaRPr lang="da-DK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50" u="none" strike="noStrike" dirty="0">
                          <a:effectLst/>
                        </a:rPr>
                        <a:t>[M+H]+ 168.029</a:t>
                      </a:r>
                      <a:endParaRPr lang="da-DK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50" u="none" strike="noStrike">
                          <a:effectLst/>
                        </a:rPr>
                        <a:t>884</a:t>
                      </a:r>
                      <a:endParaRPr lang="da-DK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73744">
                <a:tc>
                  <a:txBody>
                    <a:bodyPr/>
                    <a:lstStyle/>
                    <a:p>
                      <a:pPr algn="r" fontAlgn="b"/>
                      <a:r>
                        <a:rPr lang="da-DK" sz="1050" u="none" strike="noStrike">
                          <a:effectLst/>
                        </a:rPr>
                        <a:t>170.0390</a:t>
                      </a:r>
                      <a:endParaRPr lang="da-DK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50" u="none" strike="noStrike">
                          <a:effectLst/>
                        </a:rPr>
                        <a:t>1.40</a:t>
                      </a:r>
                      <a:endParaRPr lang="da-DK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50" u="none" strike="noStrike">
                          <a:effectLst/>
                        </a:rPr>
                        <a:t>[73][M+1]+</a:t>
                      </a:r>
                      <a:endParaRPr lang="da-DK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50" u="none" strike="noStrike">
                          <a:effectLst/>
                        </a:rPr>
                        <a:t>884</a:t>
                      </a:r>
                      <a:endParaRPr lang="da-DK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73744">
                <a:tc>
                  <a:txBody>
                    <a:bodyPr/>
                    <a:lstStyle/>
                    <a:p>
                      <a:pPr algn="r" fontAlgn="b"/>
                      <a:r>
                        <a:rPr lang="da-DK" sz="1050" u="none" strike="noStrike">
                          <a:effectLst/>
                        </a:rPr>
                        <a:t>171.0402</a:t>
                      </a:r>
                      <a:endParaRPr lang="da-DK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50" u="none" strike="noStrike">
                          <a:effectLst/>
                        </a:rPr>
                        <a:t>1.40</a:t>
                      </a:r>
                      <a:endParaRPr lang="da-DK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50" u="none" strike="noStrike">
                          <a:effectLst/>
                        </a:rPr>
                        <a:t>[73][M+2]+</a:t>
                      </a:r>
                      <a:endParaRPr lang="da-DK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50" u="none" strike="noStrike">
                          <a:effectLst/>
                        </a:rPr>
                        <a:t>884</a:t>
                      </a:r>
                      <a:endParaRPr lang="da-DK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73744">
                <a:tc>
                  <a:txBody>
                    <a:bodyPr/>
                    <a:lstStyle/>
                    <a:p>
                      <a:pPr algn="r" fontAlgn="b"/>
                      <a:r>
                        <a:rPr lang="da-DK" sz="1050" u="none" strike="noStrike">
                          <a:effectLst/>
                        </a:rPr>
                        <a:t>185.0308</a:t>
                      </a:r>
                      <a:endParaRPr lang="da-DK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50" u="none" strike="noStrike">
                          <a:effectLst/>
                        </a:rPr>
                        <a:t>1.42</a:t>
                      </a:r>
                      <a:endParaRPr lang="da-DK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50" u="none" strike="noStrike" dirty="0">
                          <a:effectLst/>
                        </a:rPr>
                        <a:t>884</a:t>
                      </a:r>
                      <a:endParaRPr lang="da-DK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73744">
                <a:tc>
                  <a:txBody>
                    <a:bodyPr/>
                    <a:lstStyle/>
                    <a:p>
                      <a:pPr algn="r" fontAlgn="b"/>
                      <a:r>
                        <a:rPr lang="da-DK" sz="1050" u="none" strike="noStrike" dirty="0">
                          <a:effectLst/>
                        </a:rPr>
                        <a:t>338.0683</a:t>
                      </a:r>
                      <a:endParaRPr lang="da-DK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50" u="none" strike="noStrike">
                          <a:effectLst/>
                        </a:rPr>
                        <a:t>1.40</a:t>
                      </a:r>
                      <a:endParaRPr lang="da-DK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50" u="none" strike="noStrike">
                          <a:effectLst/>
                        </a:rPr>
                        <a:t>[M+H]+ 337.065</a:t>
                      </a:r>
                      <a:endParaRPr lang="da-DK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050" u="none" strike="noStrike" dirty="0">
                          <a:effectLst/>
                        </a:rPr>
                        <a:t>884</a:t>
                      </a:r>
                      <a:endParaRPr lang="da-DK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46" marR="9746" marT="9746" marB="0" anchor="b"/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016188" y="6529376"/>
            <a:ext cx="81758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 smtClean="0"/>
              <a:t>Fragment lists @ https</a:t>
            </a:r>
            <a:r>
              <a:rPr lang="da-DK" dirty="0"/>
              <a:t>://github.com/stanstrup/chemhelper/tree/master/inst/extdata</a:t>
            </a:r>
          </a:p>
        </p:txBody>
      </p:sp>
    </p:spTree>
    <p:extLst>
      <p:ext uri="{BB962C8B-B14F-4D97-AF65-F5344CB8AC3E}">
        <p14:creationId xmlns:p14="http://schemas.microsoft.com/office/powerpoint/2010/main" val="41980833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Automatic annotation: CAMERA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673"/>
          <a:stretch/>
        </p:blipFill>
        <p:spPr>
          <a:xfrm>
            <a:off x="1940716" y="1245120"/>
            <a:ext cx="8310567" cy="2600260"/>
          </a:xfrm>
        </p:spPr>
      </p:pic>
    </p:spTree>
    <p:extLst>
      <p:ext uri="{BB962C8B-B14F-4D97-AF65-F5344CB8AC3E}">
        <p14:creationId xmlns:p14="http://schemas.microsoft.com/office/powerpoint/2010/main" val="30384371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Automatic annotation: CAMERA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716" y="1245119"/>
            <a:ext cx="8310567" cy="5612881"/>
          </a:xfrm>
        </p:spPr>
      </p:pic>
      <p:sp>
        <p:nvSpPr>
          <p:cNvPr id="3" name="Rectangle 2"/>
          <p:cNvSpPr/>
          <p:nvPr/>
        </p:nvSpPr>
        <p:spPr>
          <a:xfrm>
            <a:off x="6147707" y="3959679"/>
            <a:ext cx="4490357" cy="28983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93871" y="4924424"/>
            <a:ext cx="4490357" cy="968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4107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Automatic annotation: CAMERA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716" y="1245119"/>
            <a:ext cx="8310567" cy="5612881"/>
          </a:xfrm>
        </p:spPr>
      </p:pic>
    </p:spTree>
    <p:extLst>
      <p:ext uri="{BB962C8B-B14F-4D97-AF65-F5344CB8AC3E}">
        <p14:creationId xmlns:p14="http://schemas.microsoft.com/office/powerpoint/2010/main" val="3417121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 smtClean="0"/>
              <a:t>Databases and tools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0932"/>
            <a:ext cx="10036629" cy="515603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b="1" dirty="0" err="1" smtClean="0"/>
              <a:t>Compound</a:t>
            </a:r>
            <a:r>
              <a:rPr lang="en-US" sz="2400" b="1" dirty="0" smtClean="0"/>
              <a:t> databases</a:t>
            </a:r>
            <a:endParaRPr lang="en-US" sz="2400" dirty="0"/>
          </a:p>
          <a:p>
            <a:r>
              <a:rPr lang="en-US" sz="2400" dirty="0" smtClean="0">
                <a:sym typeface="Wingdings" panose="05000000000000000000" pitchFamily="2" charset="2"/>
              </a:rPr>
              <a:t>Large</a:t>
            </a:r>
          </a:p>
          <a:p>
            <a:r>
              <a:rPr lang="en-US" sz="2400" dirty="0" err="1">
                <a:sym typeface="Wingdings" panose="05000000000000000000" pitchFamily="2" charset="2"/>
              </a:rPr>
              <a:t>C</a:t>
            </a:r>
            <a:r>
              <a:rPr lang="en-US" sz="2400" dirty="0" err="1" smtClean="0">
                <a:sym typeface="Wingdings" panose="05000000000000000000" pitchFamily="2" charset="2"/>
              </a:rPr>
              <a:t>ontains</a:t>
            </a:r>
            <a:r>
              <a:rPr lang="en-US" sz="2400" dirty="0" smtClean="0">
                <a:sym typeface="Wingdings" panose="05000000000000000000" pitchFamily="2" charset="2"/>
              </a:rPr>
              <a:t> the </a:t>
            </a:r>
            <a:r>
              <a:rPr lang="en-US" sz="2400" dirty="0" err="1" smtClean="0">
                <a:sym typeface="Wingdings" panose="05000000000000000000" pitchFamily="2" charset="2"/>
              </a:rPr>
              <a:t>structure</a:t>
            </a:r>
            <a:r>
              <a:rPr lang="en-US" sz="2400" dirty="0" smtClean="0">
                <a:sym typeface="Wingdings" panose="05000000000000000000" pitchFamily="2" charset="2"/>
              </a:rPr>
              <a:t> of </a:t>
            </a:r>
            <a:r>
              <a:rPr lang="en-US" sz="2400" dirty="0" err="1" smtClean="0">
                <a:sym typeface="Wingdings" panose="05000000000000000000" pitchFamily="2" charset="2"/>
              </a:rPr>
              <a:t>compounds</a:t>
            </a:r>
            <a:r>
              <a:rPr lang="en-US" sz="2400" dirty="0" smtClean="0">
                <a:sym typeface="Wingdings" panose="05000000000000000000" pitchFamily="2" charset="2"/>
              </a:rPr>
              <a:t>. Little </a:t>
            </a:r>
            <a:r>
              <a:rPr lang="en-US" sz="2400" dirty="0" err="1" smtClean="0">
                <a:sym typeface="Wingdings" panose="05000000000000000000" pitchFamily="2" charset="2"/>
              </a:rPr>
              <a:t>other</a:t>
            </a:r>
            <a:r>
              <a:rPr lang="en-US" sz="2400" dirty="0" smtClean="0">
                <a:sym typeface="Wingdings" panose="05000000000000000000" pitchFamily="2" charset="2"/>
              </a:rPr>
              <a:t> info.</a:t>
            </a:r>
          </a:p>
          <a:p>
            <a:endParaRPr lang="en-US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400" b="1" dirty="0" err="1" smtClean="0">
                <a:sym typeface="Wingdings" panose="05000000000000000000" pitchFamily="2" charset="2"/>
              </a:rPr>
              <a:t>Spectral</a:t>
            </a:r>
            <a:r>
              <a:rPr lang="en-US" sz="2400" b="1" dirty="0" smtClean="0">
                <a:sym typeface="Wingdings" panose="05000000000000000000" pitchFamily="2" charset="2"/>
              </a:rPr>
              <a:t> databases</a:t>
            </a:r>
          </a:p>
          <a:p>
            <a:r>
              <a:rPr lang="en-US" sz="2400" dirty="0" err="1" smtClean="0">
                <a:sym typeface="Wingdings" panose="05000000000000000000" pitchFamily="2" charset="2"/>
              </a:rPr>
              <a:t>Relatively</a:t>
            </a:r>
            <a:r>
              <a:rPr lang="en-US" sz="2400" dirty="0" smtClean="0">
                <a:sym typeface="Wingdings" panose="05000000000000000000" pitchFamily="2" charset="2"/>
              </a:rPr>
              <a:t> small</a:t>
            </a:r>
          </a:p>
          <a:p>
            <a:r>
              <a:rPr lang="en-US" sz="2400" dirty="0" err="1" smtClean="0">
                <a:sym typeface="Wingdings" panose="05000000000000000000" pitchFamily="2" charset="2"/>
              </a:rPr>
              <a:t>Contains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authentic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ym typeface="Wingdings" panose="05000000000000000000" pitchFamily="2" charset="2"/>
              </a:rPr>
              <a:t>spectra</a:t>
            </a:r>
            <a:r>
              <a:rPr lang="en-US" sz="2400" dirty="0" smtClean="0">
                <a:sym typeface="Wingdings" panose="05000000000000000000" pitchFamily="2" charset="2"/>
              </a:rPr>
              <a:t> of </a:t>
            </a:r>
            <a:r>
              <a:rPr lang="en-US" sz="2400" dirty="0" err="1" smtClean="0">
                <a:sym typeface="Wingdings" panose="05000000000000000000" pitchFamily="2" charset="2"/>
              </a:rPr>
              <a:t>compounds</a:t>
            </a:r>
            <a:r>
              <a:rPr lang="en-US" sz="2400" dirty="0" smtClean="0">
                <a:sym typeface="Wingdings" panose="05000000000000000000" pitchFamily="2" charset="2"/>
              </a:rPr>
              <a:t>.</a:t>
            </a:r>
          </a:p>
          <a:p>
            <a:endParaRPr lang="en-US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400" b="1" i="1" dirty="0" smtClean="0">
                <a:sym typeface="Wingdings" panose="05000000000000000000" pitchFamily="2" charset="2"/>
              </a:rPr>
              <a:t>In-</a:t>
            </a:r>
            <a:r>
              <a:rPr lang="en-US" sz="2400" b="1" i="1" dirty="0" err="1" smtClean="0">
                <a:sym typeface="Wingdings" panose="05000000000000000000" pitchFamily="2" charset="2"/>
              </a:rPr>
              <a:t>silico</a:t>
            </a:r>
            <a:r>
              <a:rPr lang="en-US" sz="2400" b="1" dirty="0" smtClean="0">
                <a:sym typeface="Wingdings" panose="05000000000000000000" pitchFamily="2" charset="2"/>
              </a:rPr>
              <a:t> fragmentation</a:t>
            </a:r>
          </a:p>
          <a:p>
            <a:r>
              <a:rPr lang="en-US" sz="2400" dirty="0" smtClean="0"/>
              <a:t>Can </a:t>
            </a:r>
            <a:r>
              <a:rPr lang="en-US" sz="2400" dirty="0" err="1" smtClean="0"/>
              <a:t>be</a:t>
            </a:r>
            <a:r>
              <a:rPr lang="en-US" sz="2400" dirty="0" smtClean="0"/>
              <a:t> a database of </a:t>
            </a:r>
            <a:r>
              <a:rPr lang="en-US" sz="2400" i="1" dirty="0" smtClean="0"/>
              <a:t>in-</a:t>
            </a:r>
            <a:r>
              <a:rPr lang="en-US" sz="2400" i="1" dirty="0" err="1" smtClean="0"/>
              <a:t>silico</a:t>
            </a:r>
            <a:r>
              <a:rPr lang="en-US" sz="2400" dirty="0" smtClean="0"/>
              <a:t> </a:t>
            </a:r>
            <a:r>
              <a:rPr lang="en-US" sz="2400" dirty="0" err="1" smtClean="0"/>
              <a:t>predicted</a:t>
            </a:r>
            <a:r>
              <a:rPr lang="en-US" sz="2400" dirty="0" smtClean="0"/>
              <a:t> </a:t>
            </a:r>
            <a:r>
              <a:rPr lang="en-US" sz="2400" dirty="0" err="1" smtClean="0"/>
              <a:t>spectra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Can </a:t>
            </a:r>
            <a:r>
              <a:rPr lang="en-US" sz="2400" dirty="0" err="1" smtClean="0"/>
              <a:t>be</a:t>
            </a:r>
            <a:r>
              <a:rPr lang="en-US" sz="2400" dirty="0" smtClean="0"/>
              <a:t> a </a:t>
            </a:r>
            <a:r>
              <a:rPr lang="en-US" sz="2400" dirty="0" err="1" smtClean="0"/>
              <a:t>tool</a:t>
            </a:r>
            <a:r>
              <a:rPr lang="en-US" sz="2400" dirty="0" smtClean="0"/>
              <a:t> </a:t>
            </a:r>
            <a:r>
              <a:rPr lang="en-US" sz="2400" dirty="0" err="1" smtClean="0"/>
              <a:t>that</a:t>
            </a:r>
            <a:r>
              <a:rPr lang="en-US" sz="2400" dirty="0" smtClean="0"/>
              <a:t> </a:t>
            </a:r>
            <a:r>
              <a:rPr lang="en-US" sz="2400" dirty="0" err="1" smtClean="0"/>
              <a:t>simulates</a:t>
            </a:r>
            <a:r>
              <a:rPr lang="en-US" sz="2400" dirty="0" smtClean="0"/>
              <a:t> </a:t>
            </a:r>
            <a:r>
              <a:rPr lang="en-US" sz="2400" dirty="0" err="1" smtClean="0"/>
              <a:t>spectra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Can </a:t>
            </a:r>
            <a:r>
              <a:rPr lang="en-US" sz="2400" dirty="0" err="1" smtClean="0"/>
              <a:t>be</a:t>
            </a:r>
            <a:r>
              <a:rPr lang="en-US" sz="2400" dirty="0" smtClean="0"/>
              <a:t> a </a:t>
            </a:r>
            <a:r>
              <a:rPr lang="en-US" sz="2400" dirty="0" err="1" smtClean="0"/>
              <a:t>tool</a:t>
            </a:r>
            <a:r>
              <a:rPr lang="en-US" sz="2400" dirty="0" smtClean="0"/>
              <a:t> </a:t>
            </a:r>
            <a:r>
              <a:rPr lang="en-US" sz="2400" dirty="0" err="1" smtClean="0"/>
              <a:t>that</a:t>
            </a:r>
            <a:r>
              <a:rPr lang="en-US" sz="2400" dirty="0" smtClean="0"/>
              <a:t> </a:t>
            </a:r>
            <a:r>
              <a:rPr lang="en-US" sz="2400" dirty="0" err="1" smtClean="0"/>
              <a:t>tries</a:t>
            </a:r>
            <a:r>
              <a:rPr lang="en-US" sz="2400" dirty="0" smtClean="0"/>
              <a:t> to </a:t>
            </a:r>
            <a:r>
              <a:rPr lang="en-US" sz="2400" dirty="0" err="1" smtClean="0"/>
              <a:t>explain</a:t>
            </a:r>
            <a:r>
              <a:rPr lang="en-US" sz="2400" dirty="0" smtClean="0"/>
              <a:t> fragments in a given </a:t>
            </a:r>
            <a:r>
              <a:rPr lang="en-US" sz="2400" dirty="0" err="1" smtClean="0"/>
              <a:t>spectra</a:t>
            </a:r>
            <a:r>
              <a:rPr lang="en-US" sz="2400" dirty="0" smtClean="0"/>
              <a:t> and </a:t>
            </a:r>
            <a:r>
              <a:rPr lang="en-US" sz="2400" dirty="0" err="1" smtClean="0"/>
              <a:t>estimates</a:t>
            </a:r>
            <a:r>
              <a:rPr lang="en-US" sz="2400" dirty="0" smtClean="0"/>
              <a:t> if it is plausible for a given </a:t>
            </a:r>
            <a:r>
              <a:rPr lang="en-US" sz="2400" dirty="0" err="1" smtClean="0"/>
              <a:t>structure</a:t>
            </a:r>
            <a:r>
              <a:rPr lang="en-US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384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noProof="0" dirty="0" smtClean="0"/>
              <a:t>Identification of compounds in MS metabolomics</a:t>
            </a:r>
            <a:endParaRPr lang="en-US" sz="32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4128"/>
            <a:ext cx="10515600" cy="5833872"/>
          </a:xfrm>
        </p:spPr>
        <p:txBody>
          <a:bodyPr numCol="1">
            <a:no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en-US" sz="2400" b="1" dirty="0" smtClean="0"/>
              <a:t>Fragmentation and </a:t>
            </a:r>
            <a:r>
              <a:rPr lang="en-US" sz="2400" b="1" dirty="0" err="1" smtClean="0"/>
              <a:t>adducts</a:t>
            </a:r>
            <a:endParaRPr lang="en-US" sz="2400" b="1" dirty="0" smtClean="0"/>
          </a:p>
          <a:p>
            <a:pPr>
              <a:lnSpc>
                <a:spcPct val="70000"/>
              </a:lnSpc>
            </a:pPr>
            <a:r>
              <a:rPr lang="en-US" sz="2400" dirty="0" smtClean="0"/>
              <a:t>Fragmentation</a:t>
            </a:r>
            <a:endParaRPr lang="en-US" sz="2400" dirty="0"/>
          </a:p>
          <a:p>
            <a:pPr>
              <a:lnSpc>
                <a:spcPct val="70000"/>
              </a:lnSpc>
            </a:pPr>
            <a:r>
              <a:rPr lang="en-US" sz="2400" dirty="0" smtClean="0"/>
              <a:t>Adducts</a:t>
            </a:r>
          </a:p>
          <a:p>
            <a:pPr>
              <a:lnSpc>
                <a:spcPct val="70000"/>
              </a:lnSpc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Ex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3: Identification of a compound</a:t>
            </a:r>
          </a:p>
          <a:p>
            <a:pPr>
              <a:lnSpc>
                <a:spcPct val="70000"/>
              </a:lnSpc>
            </a:pPr>
            <a:r>
              <a:rPr lang="en-US" sz="2400" dirty="0" smtClean="0"/>
              <a:t>CAMERA</a:t>
            </a:r>
            <a:r>
              <a:rPr lang="en-US" sz="2400" dirty="0"/>
              <a:t>: Automatic annotation</a:t>
            </a:r>
          </a:p>
          <a:p>
            <a:pPr>
              <a:lnSpc>
                <a:spcPct val="70000"/>
              </a:lnSpc>
            </a:pPr>
            <a:endParaRPr lang="en-US" sz="2400" dirty="0" smtClean="0"/>
          </a:p>
          <a:p>
            <a:pPr marL="0" indent="0">
              <a:lnSpc>
                <a:spcPct val="70000"/>
              </a:lnSpc>
              <a:buNone/>
            </a:pPr>
            <a:r>
              <a:rPr lang="en-US" sz="2400" b="1" dirty="0" smtClean="0"/>
              <a:t>Databases and </a:t>
            </a:r>
            <a:r>
              <a:rPr lang="en-US" sz="2400" b="1" dirty="0" err="1" smtClean="0"/>
              <a:t>tools</a:t>
            </a:r>
            <a:endParaRPr lang="en-US" sz="2400" b="1" dirty="0"/>
          </a:p>
          <a:p>
            <a:pPr>
              <a:lnSpc>
                <a:spcPct val="70000"/>
              </a:lnSpc>
            </a:pPr>
            <a:r>
              <a:rPr lang="en-US" sz="2400" dirty="0"/>
              <a:t>Compound databases</a:t>
            </a:r>
          </a:p>
          <a:p>
            <a:pPr>
              <a:lnSpc>
                <a:spcPct val="70000"/>
              </a:lnSpc>
            </a:pPr>
            <a:r>
              <a:rPr lang="en-US" sz="2400" dirty="0"/>
              <a:t>Spectral databases</a:t>
            </a:r>
          </a:p>
          <a:p>
            <a:pPr>
              <a:lnSpc>
                <a:spcPct val="70000"/>
              </a:lnSpc>
            </a:pPr>
            <a:r>
              <a:rPr lang="en-US" sz="2400" i="1" dirty="0"/>
              <a:t>In-silico</a:t>
            </a:r>
            <a:r>
              <a:rPr lang="en-US" sz="2400" dirty="0"/>
              <a:t> fragmentation</a:t>
            </a:r>
          </a:p>
          <a:p>
            <a:pPr>
              <a:lnSpc>
                <a:spcPct val="70000"/>
              </a:lnSpc>
            </a:pPr>
            <a:endParaRPr lang="en-US" sz="2400" dirty="0" smtClean="0"/>
          </a:p>
          <a:p>
            <a:pPr marL="0" indent="0">
              <a:lnSpc>
                <a:spcPct val="70000"/>
              </a:lnSpc>
              <a:buNone/>
            </a:pPr>
            <a:r>
              <a:rPr lang="en-US" sz="2400" b="1" dirty="0" smtClean="0"/>
              <a:t>Level of </a:t>
            </a:r>
            <a:r>
              <a:rPr lang="en-US" sz="2400" b="1" dirty="0" err="1" smtClean="0"/>
              <a:t>certainty</a:t>
            </a:r>
            <a:endParaRPr lang="en-US" sz="2400" b="1" dirty="0"/>
          </a:p>
          <a:p>
            <a:pPr>
              <a:lnSpc>
                <a:spcPct val="70000"/>
              </a:lnSpc>
            </a:pPr>
            <a:r>
              <a:rPr lang="en-US" sz="2400" dirty="0"/>
              <a:t>Identification </a:t>
            </a:r>
            <a:r>
              <a:rPr lang="en-US" sz="2400" dirty="0" smtClean="0"/>
              <a:t>levels</a:t>
            </a:r>
          </a:p>
          <a:p>
            <a:pPr>
              <a:lnSpc>
                <a:spcPct val="70000"/>
              </a:lnSpc>
            </a:pPr>
            <a:endParaRPr lang="en-US" sz="2400" dirty="0"/>
          </a:p>
          <a:p>
            <a:pPr>
              <a:lnSpc>
                <a:spcPct val="70000"/>
              </a:lnSpc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Ex. 3: Identification of a compound –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revisited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7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8440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 smtClean="0"/>
              <a:t>Compound databases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0932"/>
            <a:ext cx="11353800" cy="5156031"/>
          </a:xfrm>
        </p:spPr>
        <p:txBody>
          <a:bodyPr>
            <a:normAutofit/>
          </a:bodyPr>
          <a:lstStyle/>
          <a:p>
            <a:r>
              <a:rPr lang="en-US" sz="2400" dirty="0"/>
              <a:t>HMDB </a:t>
            </a:r>
            <a:r>
              <a:rPr lang="en-US" sz="2400" dirty="0" smtClean="0"/>
              <a:t>(</a:t>
            </a:r>
            <a:r>
              <a:rPr lang="en-US" sz="2400" dirty="0" smtClean="0">
                <a:hlinkClick r:id="rId2"/>
              </a:rPr>
              <a:t>hmdb.ca</a:t>
            </a:r>
            <a:r>
              <a:rPr lang="en-US" sz="2400" dirty="0" smtClean="0"/>
              <a:t>)</a:t>
            </a:r>
          </a:p>
          <a:p>
            <a:pPr lvl="1"/>
            <a:r>
              <a:rPr lang="en-US" sz="2000" dirty="0"/>
              <a:t>My compound </a:t>
            </a:r>
            <a:r>
              <a:rPr lang="en-US" sz="2000" dirty="0" smtClean="0"/>
              <a:t>ID (</a:t>
            </a:r>
            <a:r>
              <a:rPr lang="en-US" sz="2000" dirty="0" smtClean="0">
                <a:hlinkClick r:id="rId3"/>
              </a:rPr>
              <a:t>www.mycompoundid.org</a:t>
            </a:r>
            <a:r>
              <a:rPr lang="en-US" sz="2000" dirty="0" smtClean="0"/>
              <a:t>)</a:t>
            </a:r>
          </a:p>
          <a:p>
            <a:r>
              <a:rPr lang="en-US" sz="2400" dirty="0" err="1"/>
              <a:t>Metlin</a:t>
            </a:r>
            <a:r>
              <a:rPr lang="en-US" sz="2400" dirty="0"/>
              <a:t> </a:t>
            </a:r>
            <a:r>
              <a:rPr lang="en-US" sz="2400" dirty="0" smtClean="0"/>
              <a:t>(</a:t>
            </a:r>
            <a:r>
              <a:rPr lang="en-US" sz="2400" dirty="0" smtClean="0">
                <a:hlinkClick r:id="rId4"/>
              </a:rPr>
              <a:t>metlin.scripps.edu</a:t>
            </a:r>
            <a:r>
              <a:rPr lang="en-US" sz="2400" dirty="0" smtClean="0"/>
              <a:t>)</a:t>
            </a:r>
          </a:p>
          <a:p>
            <a:r>
              <a:rPr lang="en-US" sz="2400" dirty="0" err="1" smtClean="0"/>
              <a:t>Lipidmaps</a:t>
            </a:r>
            <a:r>
              <a:rPr lang="en-US" sz="2400" dirty="0" smtClean="0"/>
              <a:t> (</a:t>
            </a:r>
            <a:r>
              <a:rPr lang="en-US" sz="2400" dirty="0" smtClean="0">
                <a:hlinkClick r:id="rId5"/>
              </a:rPr>
              <a:t>www.lipidmaps.org/data/structure/LMSDSearch.php?Mode=SetupTextOntologySearch</a:t>
            </a:r>
            <a:r>
              <a:rPr lang="en-US" sz="2400" dirty="0" smtClean="0"/>
              <a:t>)</a:t>
            </a:r>
            <a:endParaRPr lang="en-US" sz="2400" dirty="0"/>
          </a:p>
          <a:p>
            <a:r>
              <a:rPr lang="en-US" sz="2400" dirty="0" smtClean="0"/>
              <a:t>phenol-explorer (</a:t>
            </a:r>
            <a:r>
              <a:rPr lang="en-US" sz="2400" dirty="0" smtClean="0">
                <a:hlinkClick r:id="rId6"/>
              </a:rPr>
              <a:t>phenol-explorer.eu</a:t>
            </a:r>
            <a:r>
              <a:rPr lang="en-US" sz="2400" dirty="0" smtClean="0"/>
              <a:t>)</a:t>
            </a:r>
          </a:p>
          <a:p>
            <a:r>
              <a:rPr lang="en-US" sz="2400" dirty="0" err="1" smtClean="0"/>
              <a:t>ChEBI</a:t>
            </a:r>
            <a:r>
              <a:rPr lang="en-US" sz="2400" dirty="0"/>
              <a:t> </a:t>
            </a:r>
            <a:r>
              <a:rPr lang="en-US" sz="2400" dirty="0" smtClean="0"/>
              <a:t>(</a:t>
            </a:r>
            <a:r>
              <a:rPr lang="en-US" sz="2400" dirty="0" smtClean="0">
                <a:hlinkClick r:id="rId7"/>
              </a:rPr>
              <a:t>www.ebi.ac.uk/</a:t>
            </a:r>
            <a:r>
              <a:rPr lang="en-US" sz="2400" dirty="0" err="1" smtClean="0">
                <a:hlinkClick r:id="rId7"/>
              </a:rPr>
              <a:t>chebi</a:t>
            </a:r>
            <a:r>
              <a:rPr lang="en-US" sz="2400" dirty="0" smtClean="0">
                <a:hlinkClick r:id="rId7"/>
              </a:rPr>
              <a:t>/</a:t>
            </a:r>
            <a:r>
              <a:rPr lang="en-US" sz="2400" dirty="0" smtClean="0"/>
              <a:t>)</a:t>
            </a: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err="1" smtClean="0"/>
              <a:t>Chemspider</a:t>
            </a:r>
            <a:r>
              <a:rPr lang="en-US" sz="2400" dirty="0" smtClean="0"/>
              <a:t> (</a:t>
            </a:r>
            <a:r>
              <a:rPr lang="en-US" sz="2400" dirty="0" smtClean="0">
                <a:hlinkClick r:id="rId8"/>
              </a:rPr>
              <a:t>www.chemspider.com</a:t>
            </a:r>
            <a:r>
              <a:rPr lang="en-US" sz="2400" dirty="0" smtClean="0"/>
              <a:t>)</a:t>
            </a:r>
          </a:p>
          <a:p>
            <a:r>
              <a:rPr lang="en-US" sz="2400" dirty="0"/>
              <a:t>PubChem </a:t>
            </a:r>
            <a:r>
              <a:rPr lang="en-US" sz="2400" dirty="0" smtClean="0"/>
              <a:t>(</a:t>
            </a:r>
            <a:r>
              <a:rPr lang="en-US" sz="2400" dirty="0" smtClean="0">
                <a:hlinkClick r:id="rId9"/>
              </a:rPr>
              <a:t>pubchem.ncbi.nlm.nih.gov</a:t>
            </a:r>
            <a:r>
              <a:rPr lang="en-US" sz="2400" dirty="0" smtClean="0"/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231395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b="1" dirty="0" smtClean="0"/>
              <a:t>More in: </a:t>
            </a:r>
            <a:r>
              <a:rPr lang="da-DK" dirty="0" smtClean="0"/>
              <a:t>Medina S et al. </a:t>
            </a:r>
            <a:r>
              <a:rPr lang="da-DK" dirty="0"/>
              <a:t>Trends in </a:t>
            </a:r>
            <a:r>
              <a:rPr lang="da-DK" dirty="0" err="1"/>
              <a:t>Analytical</a:t>
            </a:r>
            <a:r>
              <a:rPr lang="da-DK" dirty="0"/>
              <a:t> </a:t>
            </a:r>
            <a:r>
              <a:rPr lang="da-DK" dirty="0" err="1"/>
              <a:t>Chemistry</a:t>
            </a:r>
            <a:r>
              <a:rPr lang="da-DK" dirty="0"/>
              <a:t> The </a:t>
            </a:r>
            <a:r>
              <a:rPr lang="da-DK" dirty="0" err="1"/>
              <a:t>effects</a:t>
            </a:r>
            <a:r>
              <a:rPr lang="da-DK" dirty="0"/>
              <a:t> of the </a:t>
            </a:r>
            <a:r>
              <a:rPr lang="da-DK" dirty="0" err="1"/>
              <a:t>intake</a:t>
            </a:r>
            <a:r>
              <a:rPr lang="da-DK" dirty="0"/>
              <a:t> of plant </a:t>
            </a:r>
            <a:r>
              <a:rPr lang="da-DK" dirty="0" err="1"/>
              <a:t>foods</a:t>
            </a:r>
            <a:r>
              <a:rPr lang="da-DK" dirty="0"/>
              <a:t> on the human </a:t>
            </a:r>
            <a:r>
              <a:rPr lang="da-DK" dirty="0" err="1"/>
              <a:t>metabolome</a:t>
            </a:r>
            <a:r>
              <a:rPr lang="da-DK" dirty="0"/>
              <a:t>. Trends Anal </a:t>
            </a:r>
            <a:r>
              <a:rPr lang="da-DK" dirty="0" err="1"/>
              <a:t>Chem</a:t>
            </a:r>
            <a:r>
              <a:rPr lang="da-DK" dirty="0"/>
              <a:t>. 2013;52:88–99. </a:t>
            </a:r>
            <a:r>
              <a:rPr lang="da-DK" dirty="0" smtClean="0"/>
              <a:t>http</a:t>
            </a:r>
            <a:r>
              <a:rPr lang="da-DK" dirty="0"/>
              <a:t>://dx.doi.org/10.1016/j.trac.2013.08.002</a:t>
            </a:r>
          </a:p>
        </p:txBody>
      </p:sp>
    </p:spTree>
    <p:extLst>
      <p:ext uri="{BB962C8B-B14F-4D97-AF65-F5344CB8AC3E}">
        <p14:creationId xmlns:p14="http://schemas.microsoft.com/office/powerpoint/2010/main" val="27905125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Human Metabolome Database (HMDB)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Small human metabolites (41.993 metabolite entries) </a:t>
            </a:r>
          </a:p>
          <a:p>
            <a:r>
              <a:rPr lang="en-US" dirty="0" smtClean="0"/>
              <a:t>Searches</a:t>
            </a:r>
          </a:p>
          <a:p>
            <a:pPr lvl="1"/>
            <a:r>
              <a:rPr lang="en-US" dirty="0" smtClean="0"/>
              <a:t>MS</a:t>
            </a:r>
          </a:p>
          <a:p>
            <a:pPr lvl="1"/>
            <a:r>
              <a:rPr lang="en-US" dirty="0" smtClean="0"/>
              <a:t>MS/MS</a:t>
            </a:r>
          </a:p>
          <a:p>
            <a:pPr lvl="1"/>
            <a:r>
              <a:rPr lang="en-US" dirty="0" smtClean="0"/>
              <a:t>compound</a:t>
            </a:r>
          </a:p>
          <a:p>
            <a:r>
              <a:rPr lang="en-US" dirty="0" err="1" smtClean="0"/>
              <a:t>Metabocards</a:t>
            </a:r>
            <a:endParaRPr lang="en-US" dirty="0" smtClean="0"/>
          </a:p>
          <a:p>
            <a:pPr lvl="1"/>
            <a:r>
              <a:rPr lang="en-US" dirty="0" smtClean="0"/>
              <a:t>Description of metabolite</a:t>
            </a:r>
          </a:p>
          <a:p>
            <a:pPr lvl="1"/>
            <a:r>
              <a:rPr lang="en-US" dirty="0" smtClean="0"/>
              <a:t>MS/MS spectra</a:t>
            </a:r>
          </a:p>
          <a:p>
            <a:pPr lvl="1"/>
            <a:r>
              <a:rPr lang="en-US" dirty="0" smtClean="0"/>
              <a:t>links to other databases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Extended by </a:t>
            </a:r>
            <a:r>
              <a:rPr lang="en-US" b="1" dirty="0" smtClean="0"/>
              <a:t>MycompoundID.com</a:t>
            </a:r>
            <a:endParaRPr lang="en-US" dirty="0"/>
          </a:p>
          <a:p>
            <a:pPr lvl="1"/>
            <a:r>
              <a:rPr lang="en-US" dirty="0" smtClean="0"/>
              <a:t>“Predicts” </a:t>
            </a:r>
            <a:r>
              <a:rPr lang="en-US" i="1" dirty="0" smtClean="0"/>
              <a:t>biological</a:t>
            </a:r>
            <a:r>
              <a:rPr lang="en-US" dirty="0" smtClean="0"/>
              <a:t> adducts</a:t>
            </a:r>
          </a:p>
          <a:p>
            <a:pPr lvl="1"/>
            <a:r>
              <a:rPr lang="da-DK" dirty="0" err="1" smtClean="0"/>
              <a:t>Predicts</a:t>
            </a:r>
            <a:r>
              <a:rPr lang="da-DK" dirty="0" smtClean="0"/>
              <a:t> MS </a:t>
            </a:r>
            <a:r>
              <a:rPr lang="da-DK" dirty="0" err="1" smtClean="0"/>
              <a:t>spectra</a:t>
            </a:r>
            <a:r>
              <a:rPr lang="da-DK" dirty="0" smtClean="0"/>
              <a:t> for the </a:t>
            </a:r>
            <a:r>
              <a:rPr lang="da-DK" dirty="0" err="1" smtClean="0"/>
              <a:t>predicted</a:t>
            </a:r>
            <a:r>
              <a:rPr lang="da-DK" dirty="0" smtClean="0"/>
              <a:t> </a:t>
            </a:r>
            <a:r>
              <a:rPr lang="da-DK" dirty="0" err="1" smtClean="0"/>
              <a:t>compounds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10886" y="6334780"/>
            <a:ext cx="119878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Huan</a:t>
            </a:r>
            <a:r>
              <a:rPr lang="en-US" sz="1400" dirty="0"/>
              <a:t> T, Tang C, Li R, Shi Y, Lin G, Li L. </a:t>
            </a:r>
            <a:r>
              <a:rPr lang="en-US" sz="1400" dirty="0" err="1"/>
              <a:t>MyCompoundID</a:t>
            </a:r>
            <a:r>
              <a:rPr lang="en-US" sz="1400" dirty="0"/>
              <a:t> MS/MS Search: Metabolite Identification Using a Library of Predicted Fragment-Ion-Spectra of 383,830 Possible Human Metabolites. Anal Chem. 2015;87(20):10619–26. </a:t>
            </a:r>
          </a:p>
        </p:txBody>
      </p:sp>
    </p:spTree>
    <p:extLst>
      <p:ext uri="{BB962C8B-B14F-4D97-AF65-F5344CB8AC3E}">
        <p14:creationId xmlns:p14="http://schemas.microsoft.com/office/powerpoint/2010/main" val="17424165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Human Metabolome Database (HMDB)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083" y="1108561"/>
            <a:ext cx="6455664" cy="43952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4" y="932329"/>
            <a:ext cx="557784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3235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Human Metabolome Database (HMDB)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083" y="1108561"/>
            <a:ext cx="6455664" cy="43952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" y="882816"/>
            <a:ext cx="5468112" cy="505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43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ChemSpider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known compounds (&gt;40 million structures)</a:t>
            </a:r>
          </a:p>
          <a:p>
            <a:r>
              <a:rPr lang="en-US" dirty="0" smtClean="0"/>
              <a:t>Searches</a:t>
            </a:r>
          </a:p>
          <a:p>
            <a:pPr lvl="1"/>
            <a:r>
              <a:rPr lang="en-US" dirty="0" smtClean="0"/>
              <a:t>Name</a:t>
            </a:r>
          </a:p>
          <a:p>
            <a:pPr lvl="1"/>
            <a:r>
              <a:rPr lang="en-US" dirty="0" smtClean="0"/>
              <a:t>Formula</a:t>
            </a:r>
          </a:p>
          <a:p>
            <a:pPr lvl="1"/>
            <a:r>
              <a:rPr lang="en-US" dirty="0" smtClean="0"/>
              <a:t>Structure</a:t>
            </a:r>
          </a:p>
          <a:p>
            <a:r>
              <a:rPr lang="en-US" dirty="0" smtClean="0"/>
              <a:t>Many name synonyms</a:t>
            </a:r>
          </a:p>
          <a:p>
            <a:r>
              <a:rPr lang="en-US" dirty="0" smtClean="0"/>
              <a:t>An alternative is PubChem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6556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ChemSpider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7865" t="9000" r="20052" b="24500"/>
          <a:stretch/>
        </p:blipFill>
        <p:spPr>
          <a:xfrm>
            <a:off x="2939215" y="916691"/>
            <a:ext cx="6313571" cy="594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3916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ChemSpider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871" t="19118" r="4402" b="12800"/>
          <a:stretch/>
        </p:blipFill>
        <p:spPr>
          <a:xfrm>
            <a:off x="2994411" y="964519"/>
            <a:ext cx="6203181" cy="44115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662" t="62375" r="4994" b="17557"/>
          <a:stretch/>
        </p:blipFill>
        <p:spPr>
          <a:xfrm>
            <a:off x="2820394" y="5547749"/>
            <a:ext cx="6551213" cy="131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5114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 smtClean="0"/>
              <a:t>Spectral databases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Metlin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smtClean="0">
                <a:hlinkClick r:id="rId2"/>
              </a:rPr>
              <a:t>metlin.scripps.edu</a:t>
            </a:r>
            <a:r>
              <a:rPr lang="en-US" dirty="0" smtClean="0"/>
              <a:t>)</a:t>
            </a:r>
          </a:p>
          <a:p>
            <a:r>
              <a:rPr lang="en-US" dirty="0" smtClean="0"/>
              <a:t>HMDB (</a:t>
            </a:r>
            <a:r>
              <a:rPr lang="en-US" dirty="0" smtClean="0">
                <a:hlinkClick r:id="rId3"/>
              </a:rPr>
              <a:t>hmdb.ca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MassBank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>
                <a:hlinkClick r:id="rId4"/>
              </a:rPr>
              <a:t>www.massbank.jp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MzCloud</a:t>
            </a:r>
            <a:r>
              <a:rPr lang="en-US" dirty="0" smtClean="0"/>
              <a:t> (</a:t>
            </a:r>
            <a:r>
              <a:rPr lang="en-US" dirty="0" smtClean="0">
                <a:hlinkClick r:id="rId5"/>
              </a:rPr>
              <a:t>www.mzcloud.org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8695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METLIN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71450" indent="-171450"/>
            <a:r>
              <a:rPr lang="en-US" dirty="0" smtClean="0">
                <a:solidFill>
                  <a:srgbClr val="000000"/>
                </a:solidFill>
              </a:rPr>
              <a:t>Searches</a:t>
            </a:r>
          </a:p>
          <a:p>
            <a:pPr marL="628650" lvl="1" indent="-171450"/>
            <a:r>
              <a:rPr lang="en-US" dirty="0" smtClean="0">
                <a:solidFill>
                  <a:srgbClr val="000000"/>
                </a:solidFill>
              </a:rPr>
              <a:t>MS (possible to select adduct or parent ion)</a:t>
            </a:r>
          </a:p>
          <a:p>
            <a:pPr marL="628650" lvl="1" indent="-171450"/>
            <a:r>
              <a:rPr lang="en-US" dirty="0" smtClean="0">
                <a:solidFill>
                  <a:srgbClr val="000000"/>
                </a:solidFill>
              </a:rPr>
              <a:t>MS/MS</a:t>
            </a:r>
          </a:p>
          <a:p>
            <a:pPr marL="628650" lvl="1" indent="-171450"/>
            <a:r>
              <a:rPr lang="en-US" dirty="0" smtClean="0">
                <a:solidFill>
                  <a:srgbClr val="000000"/>
                </a:solidFill>
              </a:rPr>
              <a:t>Fragment</a:t>
            </a:r>
          </a:p>
          <a:p>
            <a:pPr marL="628650" lvl="1" indent="-171450"/>
            <a:r>
              <a:rPr lang="en-US" dirty="0" smtClean="0">
                <a:solidFill>
                  <a:srgbClr val="000000"/>
                </a:solidFill>
              </a:rPr>
              <a:t>neutral loss</a:t>
            </a:r>
          </a:p>
          <a:p>
            <a:pPr marL="628650" lvl="1" indent="-171450"/>
            <a:r>
              <a:rPr lang="en-US" dirty="0" smtClean="0">
                <a:solidFill>
                  <a:srgbClr val="000000"/>
                </a:solidFill>
              </a:rPr>
              <a:t>compound</a:t>
            </a:r>
          </a:p>
          <a:p>
            <a:pPr marL="171450" indent="-171450"/>
            <a:endParaRPr lang="en-US" dirty="0" smtClean="0">
              <a:solidFill>
                <a:srgbClr val="000000"/>
              </a:solidFill>
            </a:endParaRPr>
          </a:p>
          <a:p>
            <a:pPr marL="171450" indent="-171450"/>
            <a:r>
              <a:rPr lang="en-US" dirty="0" smtClean="0">
                <a:solidFill>
                  <a:srgbClr val="000000"/>
                </a:solidFill>
              </a:rPr>
              <a:t>Metabolites (242.766 metabolite entries)</a:t>
            </a:r>
          </a:p>
          <a:p>
            <a:pPr marL="171450" indent="-171450"/>
            <a:endParaRPr lang="en-US" dirty="0" smtClean="0">
              <a:solidFill>
                <a:srgbClr val="000000"/>
              </a:solidFill>
            </a:endParaRPr>
          </a:p>
          <a:p>
            <a:pPr marL="171450" indent="-171450"/>
            <a:r>
              <a:rPr lang="en-US" dirty="0" smtClean="0">
                <a:solidFill>
                  <a:srgbClr val="000000"/>
                </a:solidFill>
              </a:rPr>
              <a:t>MS/MS data high resolution</a:t>
            </a:r>
          </a:p>
          <a:p>
            <a:pPr marL="628650" lvl="1" indent="-171450"/>
            <a:r>
              <a:rPr lang="en-US" dirty="0" smtClean="0">
                <a:solidFill>
                  <a:srgbClr val="000000"/>
                </a:solidFill>
              </a:rPr>
              <a:t>same instrument</a:t>
            </a:r>
          </a:p>
          <a:p>
            <a:pPr marL="628650" lvl="1" indent="-171450"/>
            <a:r>
              <a:rPr lang="en-US" dirty="0" smtClean="0">
                <a:solidFill>
                  <a:srgbClr val="000000"/>
                </a:solidFill>
              </a:rPr>
              <a:t>many energies</a:t>
            </a:r>
          </a:p>
          <a:p>
            <a:pPr marL="628650" lvl="1" indent="-171450"/>
            <a:r>
              <a:rPr lang="en-US" dirty="0" smtClean="0">
                <a:solidFill>
                  <a:srgbClr val="000000"/>
                </a:solidFill>
              </a:rPr>
              <a:t>11.676 metabolites </a:t>
            </a:r>
          </a:p>
          <a:p>
            <a:pPr marL="171450" indent="-171450"/>
            <a:endParaRPr lang="en-US" dirty="0" smtClean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3955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METLIN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1" t="10574" r="6439" b="8412"/>
          <a:stretch/>
        </p:blipFill>
        <p:spPr bwMode="auto">
          <a:xfrm>
            <a:off x="493058" y="1004046"/>
            <a:ext cx="11205884" cy="5719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8665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636" y="94755"/>
            <a:ext cx="10515600" cy="60306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Ex. 1.: Decomposing a molecular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mass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835494"/>
              </p:ext>
            </p:extLst>
          </p:nvPr>
        </p:nvGraphicFramePr>
        <p:xfrm>
          <a:off x="4073236" y="1404896"/>
          <a:ext cx="4261427" cy="4606096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858545">
                  <a:extLst>
                    <a:ext uri="{9D8B030D-6E8A-4147-A177-3AD203B41FA5}">
                      <a16:colId xmlns:a16="http://schemas.microsoft.com/office/drawing/2014/main" val="3310358285"/>
                    </a:ext>
                  </a:extLst>
                </a:gridCol>
                <a:gridCol w="1489041">
                  <a:extLst>
                    <a:ext uri="{9D8B030D-6E8A-4147-A177-3AD203B41FA5}">
                      <a16:colId xmlns:a16="http://schemas.microsoft.com/office/drawing/2014/main" val="4232519338"/>
                    </a:ext>
                  </a:extLst>
                </a:gridCol>
                <a:gridCol w="858545">
                  <a:extLst>
                    <a:ext uri="{9D8B030D-6E8A-4147-A177-3AD203B41FA5}">
                      <a16:colId xmlns:a16="http://schemas.microsoft.com/office/drawing/2014/main" val="1030733545"/>
                    </a:ext>
                  </a:extLst>
                </a:gridCol>
                <a:gridCol w="1055296">
                  <a:extLst>
                    <a:ext uri="{9D8B030D-6E8A-4147-A177-3AD203B41FA5}">
                      <a16:colId xmlns:a16="http://schemas.microsoft.com/office/drawing/2014/main" val="4122055144"/>
                    </a:ext>
                  </a:extLst>
                </a:gridCol>
              </a:tblGrid>
              <a:tr h="5774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b="1" u="none" strike="noStrike" dirty="0">
                          <a:effectLst/>
                        </a:rPr>
                        <a:t>Formula</a:t>
                      </a:r>
                      <a:endParaRPr lang="en-US" sz="1700" b="1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429" marR="13429" marT="134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b="1" u="none" strike="noStrike" dirty="0">
                          <a:effectLst/>
                        </a:rPr>
                        <a:t>Nitrogen rule</a:t>
                      </a:r>
                      <a:endParaRPr lang="en-US" sz="1700" b="1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429" marR="13429" marT="1342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700" b="1" u="none" strike="noStrike" dirty="0">
                          <a:effectLst/>
                        </a:rPr>
                        <a:t>DBE</a:t>
                      </a:r>
                      <a:endParaRPr lang="en-US" sz="1700" b="1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429" marR="13429" marT="1342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700" b="1" u="none" strike="noStrike" dirty="0">
                          <a:effectLst/>
                        </a:rPr>
                        <a:t>Calc. m/z</a:t>
                      </a:r>
                      <a:endParaRPr lang="en-US" sz="1700" b="1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429" marR="13429" marT="13429" marB="0" anchor="ctr"/>
                </a:tc>
                <a:extLst>
                  <a:ext uri="{0D108BD9-81ED-4DB2-BD59-A6C34878D82A}">
                    <a16:rowId xmlns:a16="http://schemas.microsoft.com/office/drawing/2014/main" val="1763048872"/>
                  </a:ext>
                </a:extLst>
              </a:tr>
              <a:tr h="2685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NS</a:t>
                      </a:r>
                      <a:endParaRPr lang="en-US" sz="16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429" marR="13429" marT="134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Invalid</a:t>
                      </a:r>
                      <a:endParaRPr lang="en-US" sz="16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429" marR="13429" marT="1342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1.5</a:t>
                      </a:r>
                      <a:endParaRPr lang="en-US" sz="16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429" marR="13429" marT="1342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45.9751</a:t>
                      </a:r>
                      <a:endParaRPr lang="en-US" sz="16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429" marR="13429" marT="13429" marB="0" anchor="ctr"/>
                </a:tc>
                <a:extLst>
                  <a:ext uri="{0D108BD9-81ED-4DB2-BD59-A6C34878D82A}">
                    <a16:rowId xmlns:a16="http://schemas.microsoft.com/office/drawing/2014/main" val="4205208626"/>
                  </a:ext>
                </a:extLst>
              </a:tr>
              <a:tr h="2685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CH2S</a:t>
                      </a:r>
                      <a:endParaRPr lang="en-US" sz="16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429" marR="13429" marT="134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Valid</a:t>
                      </a:r>
                      <a:endParaRPr lang="en-US" sz="16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429" marR="13429" marT="1342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429" marR="13429" marT="1342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45.9877</a:t>
                      </a:r>
                      <a:endParaRPr lang="en-US" sz="16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429" marR="13429" marT="13429" marB="0" anchor="ctr"/>
                </a:tc>
                <a:extLst>
                  <a:ext uri="{0D108BD9-81ED-4DB2-BD59-A6C34878D82A}">
                    <a16:rowId xmlns:a16="http://schemas.microsoft.com/office/drawing/2014/main" val="363645194"/>
                  </a:ext>
                </a:extLst>
              </a:tr>
              <a:tr h="2685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</a:rPr>
                        <a:t>NO2</a:t>
                      </a:r>
                      <a:endParaRPr lang="en-US" sz="1600" b="1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429" marR="13429" marT="134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</a:rPr>
                        <a:t>Invalid</a:t>
                      </a:r>
                      <a:endParaRPr lang="en-US" sz="1600" b="1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429" marR="13429" marT="1342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u="none" strike="noStrike" dirty="0">
                          <a:effectLst/>
                        </a:rPr>
                        <a:t>1.5</a:t>
                      </a:r>
                      <a:endParaRPr lang="en-US" sz="1600" b="1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429" marR="13429" marT="1342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u="none" strike="noStrike" dirty="0">
                          <a:effectLst/>
                        </a:rPr>
                        <a:t>45.9929</a:t>
                      </a:r>
                      <a:endParaRPr lang="en-US" sz="1600" b="1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429" marR="13429" marT="13429" marB="0" anchor="ctr"/>
                </a:tc>
                <a:extLst>
                  <a:ext uri="{0D108BD9-81ED-4DB2-BD59-A6C34878D82A}">
                    <a16:rowId xmlns:a16="http://schemas.microsoft.com/office/drawing/2014/main" val="4292861999"/>
                  </a:ext>
                </a:extLst>
              </a:tr>
              <a:tr h="2685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</a:rPr>
                        <a:t>CH2O2</a:t>
                      </a:r>
                      <a:endParaRPr lang="en-US" sz="1600" b="1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429" marR="13429" marT="134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>
                          <a:effectLst/>
                        </a:rPr>
                        <a:t>Valid</a:t>
                      </a:r>
                      <a:endParaRPr lang="en-US" sz="1600" b="1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429" marR="13429" marT="1342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u="none" strike="noStrike">
                          <a:effectLst/>
                        </a:rPr>
                        <a:t>1</a:t>
                      </a:r>
                      <a:endParaRPr lang="en-US" sz="1600" b="1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429" marR="13429" marT="1342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u="none" strike="noStrike" dirty="0">
                          <a:effectLst/>
                        </a:rPr>
                        <a:t>46.0055</a:t>
                      </a:r>
                      <a:endParaRPr lang="en-US" sz="1600" b="1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429" marR="13429" marT="13429" marB="0" anchor="ctr"/>
                </a:tc>
                <a:extLst>
                  <a:ext uri="{0D108BD9-81ED-4DB2-BD59-A6C34878D82A}">
                    <a16:rowId xmlns:a16="http://schemas.microsoft.com/office/drawing/2014/main" val="292600657"/>
                  </a:ext>
                </a:extLst>
              </a:tr>
              <a:tr h="2685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H2N2O</a:t>
                      </a:r>
                      <a:endParaRPr lang="en-US" sz="16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429" marR="13429" marT="134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Valid</a:t>
                      </a:r>
                      <a:endParaRPr lang="en-US" sz="16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429" marR="13429" marT="1342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429" marR="13429" marT="1342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46.0167</a:t>
                      </a:r>
                      <a:endParaRPr lang="en-US" sz="16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429" marR="13429" marT="13429" marB="0" anchor="ctr"/>
                </a:tc>
                <a:extLst>
                  <a:ext uri="{0D108BD9-81ED-4DB2-BD59-A6C34878D82A}">
                    <a16:rowId xmlns:a16="http://schemas.microsoft.com/office/drawing/2014/main" val="2187000001"/>
                  </a:ext>
                </a:extLst>
              </a:tr>
              <a:tr h="2685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CH4NO</a:t>
                      </a:r>
                      <a:endParaRPr lang="en-US" sz="16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429" marR="13429" marT="134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Invalid</a:t>
                      </a:r>
                      <a:endParaRPr lang="en-US" sz="16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429" marR="13429" marT="1342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0.5</a:t>
                      </a:r>
                      <a:endParaRPr lang="en-US" sz="16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429" marR="13429" marT="1342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46.0293</a:t>
                      </a:r>
                      <a:endParaRPr lang="en-US" sz="16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429" marR="13429" marT="13429" marB="0" anchor="ctr"/>
                </a:tc>
                <a:extLst>
                  <a:ext uri="{0D108BD9-81ED-4DB2-BD59-A6C34878D82A}">
                    <a16:rowId xmlns:a16="http://schemas.microsoft.com/office/drawing/2014/main" val="3471866726"/>
                  </a:ext>
                </a:extLst>
              </a:tr>
              <a:tr h="2685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H4N3</a:t>
                      </a:r>
                      <a:endParaRPr lang="en-US" sz="16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429" marR="13429" marT="134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Invalid</a:t>
                      </a:r>
                      <a:endParaRPr lang="en-US" sz="16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429" marR="13429" marT="1342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0.5</a:t>
                      </a:r>
                      <a:endParaRPr lang="en-US" sz="16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429" marR="13429" marT="1342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46.0405</a:t>
                      </a:r>
                      <a:endParaRPr lang="en-US" sz="16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429" marR="13429" marT="13429" marB="0" anchor="ctr"/>
                </a:tc>
                <a:extLst>
                  <a:ext uri="{0D108BD9-81ED-4DB2-BD59-A6C34878D82A}">
                    <a16:rowId xmlns:a16="http://schemas.microsoft.com/office/drawing/2014/main" val="970174632"/>
                  </a:ext>
                </a:extLst>
              </a:tr>
              <a:tr h="2685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</a:rPr>
                        <a:t>C2H6O</a:t>
                      </a:r>
                      <a:endParaRPr lang="en-US" sz="1600" b="1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429" marR="13429" marT="134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>
                          <a:effectLst/>
                        </a:rPr>
                        <a:t>Valid</a:t>
                      </a:r>
                      <a:endParaRPr lang="en-US" sz="1600" b="1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429" marR="13429" marT="1342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u="none" strike="noStrike">
                          <a:effectLst/>
                        </a:rPr>
                        <a:t>0</a:t>
                      </a:r>
                      <a:endParaRPr lang="en-US" sz="1600" b="1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429" marR="13429" marT="1342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u="none" strike="noStrike" dirty="0">
                          <a:effectLst/>
                        </a:rPr>
                        <a:t>46.0419</a:t>
                      </a:r>
                      <a:endParaRPr lang="en-US" sz="1600" b="1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429" marR="13429" marT="13429" marB="0" anchor="ctr"/>
                </a:tc>
                <a:extLst>
                  <a:ext uri="{0D108BD9-81ED-4DB2-BD59-A6C34878D82A}">
                    <a16:rowId xmlns:a16="http://schemas.microsoft.com/office/drawing/2014/main" val="4137779964"/>
                  </a:ext>
                </a:extLst>
              </a:tr>
              <a:tr h="2685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CH6N2</a:t>
                      </a:r>
                      <a:endParaRPr lang="en-US" sz="16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429" marR="13429" marT="134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Valid</a:t>
                      </a:r>
                      <a:endParaRPr lang="en-US" sz="16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429" marR="13429" marT="1342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429" marR="13429" marT="1342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46.0531</a:t>
                      </a:r>
                      <a:endParaRPr lang="en-US" sz="16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429" marR="13429" marT="13429" marB="0" anchor="ctr"/>
                </a:tc>
                <a:extLst>
                  <a:ext uri="{0D108BD9-81ED-4DB2-BD59-A6C34878D82A}">
                    <a16:rowId xmlns:a16="http://schemas.microsoft.com/office/drawing/2014/main" val="672574544"/>
                  </a:ext>
                </a:extLst>
              </a:tr>
              <a:tr h="2685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C2H8N</a:t>
                      </a:r>
                      <a:endParaRPr lang="en-US" sz="16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429" marR="13429" marT="134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Invalid</a:t>
                      </a:r>
                      <a:endParaRPr lang="en-US" sz="16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429" marR="13429" marT="1342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-0.5</a:t>
                      </a:r>
                      <a:endParaRPr lang="en-US" sz="16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429" marR="13429" marT="1342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46.0657</a:t>
                      </a:r>
                      <a:endParaRPr lang="en-US" sz="16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429" marR="13429" marT="13429" marB="0" anchor="ctr"/>
                </a:tc>
                <a:extLst>
                  <a:ext uri="{0D108BD9-81ED-4DB2-BD59-A6C34878D82A}">
                    <a16:rowId xmlns:a16="http://schemas.microsoft.com/office/drawing/2014/main" val="2359700040"/>
                  </a:ext>
                </a:extLst>
              </a:tr>
              <a:tr h="2685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u="none" strike="noStrike" dirty="0">
                          <a:effectLst/>
                        </a:rPr>
                        <a:t>C3H10</a:t>
                      </a:r>
                      <a:endParaRPr lang="en-US" sz="16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429" marR="13429" marT="134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u="none" strike="noStrike" dirty="0">
                          <a:effectLst/>
                        </a:rPr>
                        <a:t>Valid</a:t>
                      </a:r>
                      <a:endParaRPr lang="en-US" sz="16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429" marR="13429" marT="1342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u="none" strike="noStrike" dirty="0">
                          <a:effectLst/>
                        </a:rPr>
                        <a:t>-1</a:t>
                      </a:r>
                      <a:endParaRPr lang="en-US" sz="16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429" marR="13429" marT="1342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u="none" strike="noStrike" dirty="0">
                          <a:effectLst/>
                        </a:rPr>
                        <a:t>46.0783</a:t>
                      </a:r>
                      <a:endParaRPr lang="en-US" sz="16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429" marR="13429" marT="13429" marB="0" anchor="ctr"/>
                </a:tc>
                <a:extLst>
                  <a:ext uri="{0D108BD9-81ED-4DB2-BD59-A6C34878D82A}">
                    <a16:rowId xmlns:a16="http://schemas.microsoft.com/office/drawing/2014/main" val="3030294673"/>
                  </a:ext>
                </a:extLst>
              </a:tr>
              <a:tr h="2685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H14S</a:t>
                      </a:r>
                      <a:endParaRPr lang="en-US" sz="16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429" marR="13429" marT="134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Valid</a:t>
                      </a:r>
                      <a:endParaRPr lang="en-US" sz="16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429" marR="13429" marT="1342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-6</a:t>
                      </a:r>
                      <a:endParaRPr lang="en-US" sz="16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429" marR="13429" marT="1342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46.0816</a:t>
                      </a:r>
                      <a:endParaRPr lang="en-US" sz="16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429" marR="13429" marT="13429" marB="0" anchor="ctr"/>
                </a:tc>
                <a:extLst>
                  <a:ext uri="{0D108BD9-81ED-4DB2-BD59-A6C34878D82A}">
                    <a16:rowId xmlns:a16="http://schemas.microsoft.com/office/drawing/2014/main" val="2041354751"/>
                  </a:ext>
                </a:extLst>
              </a:tr>
              <a:tr h="2685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H14O2</a:t>
                      </a:r>
                      <a:endParaRPr lang="en-US" sz="16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429" marR="13429" marT="134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Valid</a:t>
                      </a:r>
                      <a:endParaRPr lang="en-US" sz="16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429" marR="13429" marT="1342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-6</a:t>
                      </a:r>
                      <a:endParaRPr lang="en-US" sz="16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429" marR="13429" marT="1342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46.0994</a:t>
                      </a:r>
                      <a:endParaRPr lang="en-US" sz="16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429" marR="13429" marT="13429" marB="0" anchor="ctr"/>
                </a:tc>
                <a:extLst>
                  <a:ext uri="{0D108BD9-81ED-4DB2-BD59-A6C34878D82A}">
                    <a16:rowId xmlns:a16="http://schemas.microsoft.com/office/drawing/2014/main" val="1934723933"/>
                  </a:ext>
                </a:extLst>
              </a:tr>
              <a:tr h="2685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H16NO</a:t>
                      </a:r>
                      <a:endParaRPr lang="en-US" sz="16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429" marR="13429" marT="134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Invalid</a:t>
                      </a:r>
                      <a:endParaRPr lang="en-US" sz="16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429" marR="13429" marT="1342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-6.5</a:t>
                      </a:r>
                      <a:endParaRPr lang="en-US" sz="16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429" marR="13429" marT="1342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46.1232</a:t>
                      </a:r>
                      <a:endParaRPr lang="en-US" sz="16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429" marR="13429" marT="13429" marB="0" anchor="ctr"/>
                </a:tc>
                <a:extLst>
                  <a:ext uri="{0D108BD9-81ED-4DB2-BD59-A6C34878D82A}">
                    <a16:rowId xmlns:a16="http://schemas.microsoft.com/office/drawing/2014/main" val="2616375056"/>
                  </a:ext>
                </a:extLst>
              </a:tr>
              <a:tr h="2685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H18N2</a:t>
                      </a:r>
                      <a:endParaRPr lang="en-US" sz="16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429" marR="13429" marT="134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Valid</a:t>
                      </a:r>
                      <a:endParaRPr lang="en-US" sz="16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429" marR="13429" marT="1342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-7</a:t>
                      </a:r>
                      <a:endParaRPr lang="en-US" sz="16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429" marR="13429" marT="1342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46.1470</a:t>
                      </a:r>
                      <a:endParaRPr lang="en-US" sz="16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429" marR="13429" marT="13429" marB="0" anchor="ctr"/>
                </a:tc>
                <a:extLst>
                  <a:ext uri="{0D108BD9-81ED-4DB2-BD59-A6C34878D82A}">
                    <a16:rowId xmlns:a16="http://schemas.microsoft.com/office/drawing/2014/main" val="429814341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8526512" y="2458684"/>
            <a:ext cx="1740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Nitrogen dioxide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526512" y="2755074"/>
            <a:ext cx="1260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Formic acid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8526512" y="3813711"/>
            <a:ext cx="9001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Ethanol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249260"/>
              </p:ext>
            </p:extLst>
          </p:nvPr>
        </p:nvGraphicFramePr>
        <p:xfrm>
          <a:off x="73805" y="778520"/>
          <a:ext cx="2377440" cy="494290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331873">
                  <a:extLst>
                    <a:ext uri="{9D8B030D-6E8A-4147-A177-3AD203B41FA5}">
                      <a16:colId xmlns:a16="http://schemas.microsoft.com/office/drawing/2014/main" val="1633062359"/>
                    </a:ext>
                  </a:extLst>
                </a:gridCol>
                <a:gridCol w="630184">
                  <a:extLst>
                    <a:ext uri="{9D8B030D-6E8A-4147-A177-3AD203B41FA5}">
                      <a16:colId xmlns:a16="http://schemas.microsoft.com/office/drawing/2014/main" val="3486596796"/>
                    </a:ext>
                  </a:extLst>
                </a:gridCol>
                <a:gridCol w="1415383">
                  <a:extLst>
                    <a:ext uri="{9D8B030D-6E8A-4147-A177-3AD203B41FA5}">
                      <a16:colId xmlns:a16="http://schemas.microsoft.com/office/drawing/2014/main" val="1433992473"/>
                    </a:ext>
                  </a:extLst>
                </a:gridCol>
              </a:tblGrid>
              <a:tr h="247145"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7" marR="12357" marT="12357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Mass #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7" marR="12357" marT="12357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Rel. abundance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7" marR="12357" marT="12357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288490"/>
                  </a:ext>
                </a:extLst>
              </a:tr>
              <a:tr h="24714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7" marR="12357" marT="123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1.0078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7" marR="12357" marT="123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0.999885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7" marR="12357" marT="12357" marB="0" anchor="b"/>
                </a:tc>
                <a:extLst>
                  <a:ext uri="{0D108BD9-81ED-4DB2-BD59-A6C34878D82A}">
                    <a16:rowId xmlns:a16="http://schemas.microsoft.com/office/drawing/2014/main" val="3324439834"/>
                  </a:ext>
                </a:extLst>
              </a:tr>
              <a:tr h="247145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7" marR="12357" marT="12357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7" marR="12357" marT="123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0.000115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7" marR="12357" marT="12357" marB="0" anchor="b"/>
                </a:tc>
                <a:extLst>
                  <a:ext uri="{0D108BD9-81ED-4DB2-BD59-A6C34878D82A}">
                    <a16:rowId xmlns:a16="http://schemas.microsoft.com/office/drawing/2014/main" val="1858596392"/>
                  </a:ext>
                </a:extLst>
              </a:tr>
              <a:tr h="247145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7" marR="12357" marT="12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7" marR="12357" marT="12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7" marR="12357" marT="12357" marB="0" anchor="b"/>
                </a:tc>
                <a:extLst>
                  <a:ext uri="{0D108BD9-81ED-4DB2-BD59-A6C34878D82A}">
                    <a16:rowId xmlns:a16="http://schemas.microsoft.com/office/drawing/2014/main" val="2335442370"/>
                  </a:ext>
                </a:extLst>
              </a:tr>
              <a:tr h="24714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7" marR="12357" marT="123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12.0000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7" marR="12357" marT="123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0.9893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7" marR="12357" marT="12357" marB="0" anchor="b"/>
                </a:tc>
                <a:extLst>
                  <a:ext uri="{0D108BD9-81ED-4DB2-BD59-A6C34878D82A}">
                    <a16:rowId xmlns:a16="http://schemas.microsoft.com/office/drawing/2014/main" val="1001932046"/>
                  </a:ext>
                </a:extLst>
              </a:tr>
              <a:tr h="247145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7" marR="12357" marT="12357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7" marR="12357" marT="123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0.0107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7" marR="12357" marT="12357" marB="0" anchor="b"/>
                </a:tc>
                <a:extLst>
                  <a:ext uri="{0D108BD9-81ED-4DB2-BD59-A6C34878D82A}">
                    <a16:rowId xmlns:a16="http://schemas.microsoft.com/office/drawing/2014/main" val="2967102161"/>
                  </a:ext>
                </a:extLst>
              </a:tr>
              <a:tr h="247145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7" marR="12357" marT="12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7" marR="12357" marT="12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7" marR="12357" marT="12357" marB="0" anchor="b"/>
                </a:tc>
                <a:extLst>
                  <a:ext uri="{0D108BD9-81ED-4DB2-BD59-A6C34878D82A}">
                    <a16:rowId xmlns:a16="http://schemas.microsoft.com/office/drawing/2014/main" val="2425352501"/>
                  </a:ext>
                </a:extLst>
              </a:tr>
              <a:tr h="24714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7" marR="12357" marT="123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14.0031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7" marR="12357" marT="123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0.99636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7" marR="12357" marT="12357" marB="0" anchor="b"/>
                </a:tc>
                <a:extLst>
                  <a:ext uri="{0D108BD9-81ED-4DB2-BD59-A6C34878D82A}">
                    <a16:rowId xmlns:a16="http://schemas.microsoft.com/office/drawing/2014/main" val="834751601"/>
                  </a:ext>
                </a:extLst>
              </a:tr>
              <a:tr h="247145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7" marR="12357" marT="12357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7" marR="12357" marT="123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0.00364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7" marR="12357" marT="12357" marB="0" anchor="b"/>
                </a:tc>
                <a:extLst>
                  <a:ext uri="{0D108BD9-81ED-4DB2-BD59-A6C34878D82A}">
                    <a16:rowId xmlns:a16="http://schemas.microsoft.com/office/drawing/2014/main" val="3998768561"/>
                  </a:ext>
                </a:extLst>
              </a:tr>
              <a:tr h="247145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7" marR="12357" marT="12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7" marR="12357" marT="12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7" marR="12357" marT="12357" marB="0" anchor="b"/>
                </a:tc>
                <a:extLst>
                  <a:ext uri="{0D108BD9-81ED-4DB2-BD59-A6C34878D82A}">
                    <a16:rowId xmlns:a16="http://schemas.microsoft.com/office/drawing/2014/main" val="1836524141"/>
                  </a:ext>
                </a:extLst>
              </a:tr>
              <a:tr h="24714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7" marR="12357" marT="123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15.9949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7" marR="12357" marT="123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0.99757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7" marR="12357" marT="12357" marB="0" anchor="b"/>
                </a:tc>
                <a:extLst>
                  <a:ext uri="{0D108BD9-81ED-4DB2-BD59-A6C34878D82A}">
                    <a16:rowId xmlns:a16="http://schemas.microsoft.com/office/drawing/2014/main" val="600090247"/>
                  </a:ext>
                </a:extLst>
              </a:tr>
              <a:tr h="247145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7" marR="12357" marT="12357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7" marR="12357" marT="123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0.00038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7" marR="12357" marT="12357" marB="0" anchor="b"/>
                </a:tc>
                <a:extLst>
                  <a:ext uri="{0D108BD9-81ED-4DB2-BD59-A6C34878D82A}">
                    <a16:rowId xmlns:a16="http://schemas.microsoft.com/office/drawing/2014/main" val="2530449092"/>
                  </a:ext>
                </a:extLst>
              </a:tr>
              <a:tr h="247145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7" marR="12357" marT="12357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7" marR="12357" marT="123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0.00205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7" marR="12357" marT="12357" marB="0" anchor="b"/>
                </a:tc>
                <a:extLst>
                  <a:ext uri="{0D108BD9-81ED-4DB2-BD59-A6C34878D82A}">
                    <a16:rowId xmlns:a16="http://schemas.microsoft.com/office/drawing/2014/main" val="1414186951"/>
                  </a:ext>
                </a:extLst>
              </a:tr>
              <a:tr h="247145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7" marR="12357" marT="12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7" marR="12357" marT="12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7" marR="12357" marT="12357" marB="0" anchor="b"/>
                </a:tc>
                <a:extLst>
                  <a:ext uri="{0D108BD9-81ED-4DB2-BD59-A6C34878D82A}">
                    <a16:rowId xmlns:a16="http://schemas.microsoft.com/office/drawing/2014/main" val="3984720221"/>
                  </a:ext>
                </a:extLst>
              </a:tr>
              <a:tr h="24714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7" marR="12357" marT="123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31.9721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7" marR="12357" marT="123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0.9499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7" marR="12357" marT="12357" marB="0" anchor="b"/>
                </a:tc>
                <a:extLst>
                  <a:ext uri="{0D108BD9-81ED-4DB2-BD59-A6C34878D82A}">
                    <a16:rowId xmlns:a16="http://schemas.microsoft.com/office/drawing/2014/main" val="374153382"/>
                  </a:ext>
                </a:extLst>
              </a:tr>
              <a:tr h="247145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7" marR="12357" marT="12357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7" marR="12357" marT="123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0.0075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7" marR="12357" marT="12357" marB="0" anchor="b"/>
                </a:tc>
                <a:extLst>
                  <a:ext uri="{0D108BD9-81ED-4DB2-BD59-A6C34878D82A}">
                    <a16:rowId xmlns:a16="http://schemas.microsoft.com/office/drawing/2014/main" val="3613876358"/>
                  </a:ext>
                </a:extLst>
              </a:tr>
              <a:tr h="247145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7" marR="12357" marT="12357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7" marR="12357" marT="123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0.0425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7" marR="12357" marT="12357" marB="0" anchor="b"/>
                </a:tc>
                <a:extLst>
                  <a:ext uri="{0D108BD9-81ED-4DB2-BD59-A6C34878D82A}">
                    <a16:rowId xmlns:a16="http://schemas.microsoft.com/office/drawing/2014/main" val="3113990417"/>
                  </a:ext>
                </a:extLst>
              </a:tr>
              <a:tr h="247145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7" marR="12357" marT="12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7" marR="12357" marT="12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7" marR="12357" marT="12357" marB="0" anchor="b"/>
                </a:tc>
                <a:extLst>
                  <a:ext uri="{0D108BD9-81ED-4DB2-BD59-A6C34878D82A}">
                    <a16:rowId xmlns:a16="http://schemas.microsoft.com/office/drawing/2014/main" val="875307079"/>
                  </a:ext>
                </a:extLst>
              </a:tr>
              <a:tr h="24714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7" marR="12357" marT="123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34.9689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7" marR="12357" marT="123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0.7576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7" marR="12357" marT="12357" marB="0" anchor="b"/>
                </a:tc>
                <a:extLst>
                  <a:ext uri="{0D108BD9-81ED-4DB2-BD59-A6C34878D82A}">
                    <a16:rowId xmlns:a16="http://schemas.microsoft.com/office/drawing/2014/main" val="4266594933"/>
                  </a:ext>
                </a:extLst>
              </a:tr>
              <a:tr h="247145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7" marR="12357" marT="123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36.9659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7" marR="12357" marT="123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0.2424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7" marR="12357" marT="12357" marB="0" anchor="b"/>
                </a:tc>
                <a:extLst>
                  <a:ext uri="{0D108BD9-81ED-4DB2-BD59-A6C34878D82A}">
                    <a16:rowId xmlns:a16="http://schemas.microsoft.com/office/drawing/2014/main" val="1510573466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401949" y="912732"/>
            <a:ext cx="36040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Mass = 46. What can it be?</a:t>
            </a:r>
          </a:p>
        </p:txBody>
      </p:sp>
      <p:sp>
        <p:nvSpPr>
          <p:cNvPr id="5" name="Rectangle 4"/>
          <p:cNvSpPr/>
          <p:nvPr/>
        </p:nvSpPr>
        <p:spPr>
          <a:xfrm>
            <a:off x="1175657" y="599355"/>
            <a:ext cx="1429230" cy="53788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165" y="5061857"/>
            <a:ext cx="1175656" cy="7402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84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7" grpId="0"/>
      <p:bldP spid="28" grpId="0"/>
      <p:bldP spid="3" grpId="0"/>
      <p:bldP spid="5" grpId="0" animBg="1"/>
      <p:bldP spid="1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MassBank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40.000+ spectra from different instruments</a:t>
            </a:r>
          </a:p>
          <a:p>
            <a:r>
              <a:rPr lang="en-US" dirty="0" smtClean="0"/>
              <a:t>Fragment search</a:t>
            </a:r>
          </a:p>
          <a:p>
            <a:r>
              <a:rPr lang="en-US" dirty="0" smtClean="0"/>
              <a:t>m/z difference search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4167" t="9035" r="25000" b="28621"/>
          <a:stretch/>
        </p:blipFill>
        <p:spPr>
          <a:xfrm>
            <a:off x="3185160" y="2544230"/>
            <a:ext cx="5821680" cy="431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5782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MassBank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38" t="7931" r="57858" b="43990"/>
          <a:stretch/>
        </p:blipFill>
        <p:spPr>
          <a:xfrm>
            <a:off x="-1" y="1349823"/>
            <a:ext cx="5399315" cy="37427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661" t="6036" r="2012"/>
          <a:stretch/>
        </p:blipFill>
        <p:spPr>
          <a:xfrm>
            <a:off x="5524500" y="930879"/>
            <a:ext cx="6667500" cy="588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45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In-silico</a:t>
            </a:r>
            <a:r>
              <a:rPr lang="en-US" dirty="0" smtClean="0"/>
              <a:t> </a:t>
            </a:r>
            <a:r>
              <a:rPr lang="en-US" dirty="0"/>
              <a:t>prediction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0932"/>
            <a:ext cx="10515600" cy="555948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i="1" dirty="0" smtClean="0"/>
              <a:t>In-</a:t>
            </a:r>
            <a:r>
              <a:rPr lang="en-US" b="1" i="1" dirty="0" err="1" smtClean="0"/>
              <a:t>silico</a:t>
            </a:r>
            <a:r>
              <a:rPr lang="en-US" b="1" dirty="0" smtClean="0"/>
              <a:t> fragmentation</a:t>
            </a:r>
          </a:p>
          <a:p>
            <a:r>
              <a:rPr lang="en-US" dirty="0" err="1"/>
              <a:t>MetFrag</a:t>
            </a:r>
            <a:r>
              <a:rPr lang="en-US" dirty="0"/>
              <a:t> (</a:t>
            </a:r>
            <a:r>
              <a:rPr lang="en-US" dirty="0">
                <a:hlinkClick r:id="rId2"/>
              </a:rPr>
              <a:t>msbi.ipb-halle.de/</a:t>
            </a:r>
            <a:r>
              <a:rPr lang="en-US" dirty="0" err="1">
                <a:hlinkClick r:id="rId2"/>
              </a:rPr>
              <a:t>MetFrag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MetFusion</a:t>
            </a:r>
            <a:r>
              <a:rPr lang="en-US" dirty="0" smtClean="0"/>
              <a:t> (</a:t>
            </a:r>
            <a:r>
              <a:rPr lang="en-US" dirty="0" smtClean="0">
                <a:hlinkClick r:id="rId3"/>
              </a:rPr>
              <a:t>msbi.ipb-halle.de/</a:t>
            </a:r>
            <a:r>
              <a:rPr lang="en-US" dirty="0" err="1" smtClean="0">
                <a:hlinkClick r:id="rId3"/>
              </a:rPr>
              <a:t>MetFusion</a:t>
            </a:r>
            <a:r>
              <a:rPr lang="en-US" dirty="0" smtClean="0"/>
              <a:t>)</a:t>
            </a:r>
            <a:endParaRPr lang="en-US" noProof="0" dirty="0" smtClean="0"/>
          </a:p>
          <a:p>
            <a:r>
              <a:rPr lang="en-US" dirty="0" smtClean="0"/>
              <a:t>CFM-ID (</a:t>
            </a:r>
            <a:r>
              <a:rPr lang="en-US" dirty="0" smtClean="0">
                <a:hlinkClick r:id="rId4"/>
              </a:rPr>
              <a:t>cfmid.wishartlab.com</a:t>
            </a:r>
            <a:r>
              <a:rPr lang="en-US" dirty="0" smtClean="0"/>
              <a:t>) – “smarter” than </a:t>
            </a:r>
            <a:r>
              <a:rPr lang="en-US" dirty="0" err="1" smtClean="0"/>
              <a:t>MetFrag</a:t>
            </a:r>
            <a:r>
              <a:rPr lang="en-US" dirty="0" smtClean="0"/>
              <a:t>. Searches only HMDB/KEGG.</a:t>
            </a:r>
          </a:p>
          <a:p>
            <a:r>
              <a:rPr lang="en-US" dirty="0" err="1" smtClean="0"/>
              <a:t>CSI:FingerID</a:t>
            </a:r>
            <a:r>
              <a:rPr lang="en-US" dirty="0" smtClean="0"/>
              <a:t> (</a:t>
            </a:r>
            <a:r>
              <a:rPr lang="en-US" dirty="0" smtClean="0">
                <a:hlinkClick r:id="rId5"/>
              </a:rPr>
              <a:t>www.csi-fingerid.org</a:t>
            </a:r>
            <a:r>
              <a:rPr lang="en-US" dirty="0" smtClean="0"/>
              <a:t>) </a:t>
            </a:r>
            <a:r>
              <a:rPr lang="en-US" dirty="0"/>
              <a:t>– </a:t>
            </a:r>
            <a:r>
              <a:rPr lang="en-US" dirty="0" smtClean="0"/>
              <a:t>State of the art. Very computer intensive. Seems down ATM.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i="1" dirty="0" smtClean="0"/>
              <a:t>In-</a:t>
            </a:r>
            <a:r>
              <a:rPr lang="en-US" b="1" i="1" dirty="0" err="1" smtClean="0"/>
              <a:t>silico</a:t>
            </a:r>
            <a:r>
              <a:rPr lang="en-US" b="1" dirty="0" smtClean="0"/>
              <a:t> </a:t>
            </a:r>
            <a:r>
              <a:rPr lang="en-US" b="1" dirty="0" err="1" smtClean="0"/>
              <a:t>mass</a:t>
            </a:r>
            <a:r>
              <a:rPr lang="en-US" b="1" dirty="0" smtClean="0"/>
              <a:t> </a:t>
            </a:r>
            <a:r>
              <a:rPr lang="en-US" b="1" dirty="0" err="1" smtClean="0"/>
              <a:t>spectra</a:t>
            </a:r>
            <a:endParaRPr lang="en-US" b="1" dirty="0" smtClean="0"/>
          </a:p>
          <a:p>
            <a:r>
              <a:rPr lang="en-US" dirty="0" err="1"/>
              <a:t>LipidBlast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smtClean="0">
                <a:hlinkClick r:id="rId6"/>
              </a:rPr>
              <a:t>fiehnlab.ucdavis.edu/projects/</a:t>
            </a:r>
            <a:r>
              <a:rPr lang="en-US" dirty="0" err="1" smtClean="0">
                <a:hlinkClick r:id="rId6"/>
              </a:rPr>
              <a:t>LipidBlast</a:t>
            </a:r>
            <a:r>
              <a:rPr lang="en-US" dirty="0" smtClean="0"/>
              <a:t>)</a:t>
            </a:r>
          </a:p>
          <a:p>
            <a:endParaRPr lang="en-US" noProof="0" dirty="0"/>
          </a:p>
          <a:p>
            <a:pPr marL="0" indent="0">
              <a:buNone/>
            </a:pPr>
            <a:r>
              <a:rPr lang="en-US" b="1" dirty="0" smtClean="0"/>
              <a:t>Automatic annotation</a:t>
            </a:r>
            <a:endParaRPr lang="en-US" b="1" noProof="0" dirty="0" smtClean="0"/>
          </a:p>
          <a:p>
            <a:r>
              <a:rPr lang="en-US" dirty="0" smtClean="0"/>
              <a:t>CAMERA (XCMS extension for adduct/fragment annotation)</a:t>
            </a:r>
          </a:p>
          <a:p>
            <a:endParaRPr lang="en-US" noProof="0" dirty="0"/>
          </a:p>
          <a:p>
            <a:pPr marL="0" indent="0">
              <a:buNone/>
            </a:pPr>
            <a:r>
              <a:rPr lang="en-US" b="1" noProof="0" dirty="0" smtClean="0"/>
              <a:t>Retention time </a:t>
            </a:r>
            <a:r>
              <a:rPr lang="en-US" b="1" noProof="0" dirty="0" err="1" smtClean="0"/>
              <a:t>prediction</a:t>
            </a:r>
            <a:r>
              <a:rPr lang="en-US" b="1" noProof="0" dirty="0" smtClean="0"/>
              <a:t>/</a:t>
            </a:r>
            <a:r>
              <a:rPr lang="en-US" b="1" noProof="0" dirty="0" err="1" smtClean="0"/>
              <a:t>mapping</a:t>
            </a:r>
            <a:endParaRPr lang="en-US" b="1" noProof="0" dirty="0" smtClean="0"/>
          </a:p>
          <a:p>
            <a:r>
              <a:rPr lang="en-US" noProof="0" dirty="0" err="1" smtClean="0"/>
              <a:t>PredRet</a:t>
            </a:r>
            <a:r>
              <a:rPr lang="en-US" noProof="0" dirty="0" smtClean="0"/>
              <a:t> (</a:t>
            </a:r>
            <a:r>
              <a:rPr lang="en-US" noProof="0" dirty="0" smtClean="0">
                <a:hlinkClick r:id="rId7"/>
              </a:rPr>
              <a:t>predret.org</a:t>
            </a:r>
            <a:r>
              <a:rPr lang="en-US" noProof="0" dirty="0" smtClean="0"/>
              <a:t>)</a:t>
            </a:r>
          </a:p>
          <a:p>
            <a:r>
              <a:rPr lang="en-US" dirty="0" smtClean="0">
                <a:hlinkClick r:id="rId8"/>
              </a:rPr>
              <a:t>www.retentionprediction.org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0711846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MetFusion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610" y="1020932"/>
            <a:ext cx="5455024" cy="5156031"/>
          </a:xfrm>
        </p:spPr>
        <p:txBody>
          <a:bodyPr/>
          <a:lstStyle/>
          <a:p>
            <a:r>
              <a:rPr lang="en-US" dirty="0" smtClean="0"/>
              <a:t>Search spectral databases AND compound databases</a:t>
            </a:r>
          </a:p>
          <a:p>
            <a:r>
              <a:rPr lang="en-US" dirty="0" smtClean="0"/>
              <a:t>Combined score based on</a:t>
            </a:r>
          </a:p>
          <a:p>
            <a:pPr lvl="1"/>
            <a:r>
              <a:rPr lang="en-US" dirty="0"/>
              <a:t>existing </a:t>
            </a:r>
            <a:r>
              <a:rPr lang="en-US" dirty="0" smtClean="0"/>
              <a:t>experimental spectra of </a:t>
            </a:r>
            <a:r>
              <a:rPr lang="en-US" u="sng" dirty="0" smtClean="0"/>
              <a:t>similar</a:t>
            </a:r>
            <a:r>
              <a:rPr lang="en-US" dirty="0" smtClean="0"/>
              <a:t> compounds</a:t>
            </a:r>
          </a:p>
          <a:p>
            <a:pPr lvl="1"/>
            <a:r>
              <a:rPr lang="en-US" i="1" dirty="0" smtClean="0"/>
              <a:t>In-silico</a:t>
            </a:r>
            <a:r>
              <a:rPr lang="en-US" dirty="0" smtClean="0"/>
              <a:t> fragmentation of compounds in compounds database</a:t>
            </a:r>
          </a:p>
          <a:p>
            <a:r>
              <a:rPr lang="en-US" dirty="0" smtClean="0"/>
              <a:t>Suggests fragmentation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224" y="1886537"/>
            <a:ext cx="5844989" cy="492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13142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MetFusion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152" y="754334"/>
            <a:ext cx="7405696" cy="610366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662307" y="3747407"/>
            <a:ext cx="1845129" cy="31105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3061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MetFusion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64" y="688618"/>
            <a:ext cx="7588473" cy="616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04201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Identification</a:t>
            </a:r>
            <a:r>
              <a:rPr lang="en-US" dirty="0" smtClean="0"/>
              <a:t> </a:t>
            </a:r>
            <a:r>
              <a:rPr lang="en-US" dirty="0" err="1" smtClean="0"/>
              <a:t>levels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288925" indent="-288925">
              <a:buNone/>
            </a:pPr>
            <a:r>
              <a:rPr lang="en-US" dirty="0" smtClean="0">
                <a:solidFill>
                  <a:srgbClr val="000000"/>
                </a:solidFill>
              </a:rPr>
              <a:t>Standard </a:t>
            </a:r>
            <a:r>
              <a:rPr lang="en-US" dirty="0">
                <a:solidFill>
                  <a:srgbClr val="000000"/>
                </a:solidFill>
              </a:rPr>
              <a:t>for </a:t>
            </a:r>
            <a:r>
              <a:rPr lang="en-US" dirty="0" err="1">
                <a:solidFill>
                  <a:srgbClr val="000000"/>
                </a:solidFill>
              </a:rPr>
              <a:t>reporting</a:t>
            </a:r>
            <a:r>
              <a:rPr lang="en-US" dirty="0">
                <a:solidFill>
                  <a:srgbClr val="000000"/>
                </a:solidFill>
              </a:rPr>
              <a:t> of </a:t>
            </a:r>
            <a:r>
              <a:rPr lang="en-US" dirty="0" err="1" smtClean="0">
                <a:solidFill>
                  <a:srgbClr val="000000"/>
                </a:solidFill>
              </a:rPr>
              <a:t>identifications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proposed</a:t>
            </a:r>
            <a:r>
              <a:rPr lang="en-US" dirty="0" smtClean="0">
                <a:solidFill>
                  <a:srgbClr val="000000"/>
                </a:solidFill>
              </a:rPr>
              <a:t> by the </a:t>
            </a:r>
            <a:r>
              <a:rPr lang="en-US" b="1" dirty="0" smtClean="0"/>
              <a:t>Metabolomics </a:t>
            </a:r>
            <a:r>
              <a:rPr lang="en-US" b="1" dirty="0"/>
              <a:t>Standards Initiative (MSI)</a:t>
            </a:r>
          </a:p>
          <a:p>
            <a:pPr marL="288925" indent="-288925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288925" indent="-288925"/>
            <a:endParaRPr lang="en-US" dirty="0">
              <a:solidFill>
                <a:srgbClr val="000000"/>
              </a:solidFill>
            </a:endParaRPr>
          </a:p>
          <a:p>
            <a:pPr marL="288925" indent="-288925">
              <a:buNone/>
            </a:pPr>
            <a:r>
              <a:rPr lang="en-US" b="1" u="sng" dirty="0" smtClean="0">
                <a:solidFill>
                  <a:srgbClr val="000000"/>
                </a:solidFill>
              </a:rPr>
              <a:t>LEVEL I</a:t>
            </a:r>
            <a:r>
              <a:rPr lang="en-US" b="1" dirty="0">
                <a:solidFill>
                  <a:srgbClr val="000000"/>
                </a:solidFill>
              </a:rPr>
              <a:t>: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000000"/>
                </a:solidFill>
              </a:rPr>
              <a:t>Identified </a:t>
            </a:r>
            <a:r>
              <a:rPr lang="en-US" b="1" dirty="0" smtClean="0">
                <a:solidFill>
                  <a:srgbClr val="000000"/>
                </a:solidFill>
              </a:rPr>
              <a:t>compounds</a:t>
            </a:r>
          </a:p>
          <a:p>
            <a:pPr marL="461963" indent="-230188"/>
            <a:r>
              <a:rPr lang="en-US" dirty="0" smtClean="0">
                <a:solidFill>
                  <a:srgbClr val="000000"/>
                </a:solidFill>
              </a:rPr>
              <a:t>Two </a:t>
            </a:r>
            <a:r>
              <a:rPr lang="en-US" dirty="0">
                <a:solidFill>
                  <a:srgbClr val="000000"/>
                </a:solidFill>
              </a:rPr>
              <a:t>independent </a:t>
            </a:r>
            <a:r>
              <a:rPr lang="en-US" dirty="0" smtClean="0">
                <a:solidFill>
                  <a:srgbClr val="000000"/>
                </a:solidFill>
              </a:rPr>
              <a:t>measures (</a:t>
            </a:r>
            <a:r>
              <a:rPr lang="en-US" dirty="0" err="1" smtClean="0">
                <a:solidFill>
                  <a:srgbClr val="000000"/>
                </a:solidFill>
              </a:rPr>
              <a:t>eg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  <a:r>
              <a:rPr lang="en-US" dirty="0">
                <a:solidFill>
                  <a:srgbClr val="000000"/>
                </a:solidFill>
              </a:rPr>
              <a:t>RT and </a:t>
            </a:r>
            <a:r>
              <a:rPr lang="en-US" i="1" dirty="0" smtClean="0">
                <a:solidFill>
                  <a:srgbClr val="000000"/>
                </a:solidFill>
              </a:rPr>
              <a:t>m/z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</a:p>
          <a:p>
            <a:pPr marL="461963" indent="-230188"/>
            <a:r>
              <a:rPr lang="en-US" dirty="0" smtClean="0">
                <a:solidFill>
                  <a:srgbClr val="000000"/>
                </a:solidFill>
              </a:rPr>
              <a:t>compared </a:t>
            </a:r>
            <a:r>
              <a:rPr lang="en-US" dirty="0">
                <a:solidFill>
                  <a:srgbClr val="000000"/>
                </a:solidFill>
              </a:rPr>
              <a:t>to an </a:t>
            </a:r>
            <a:r>
              <a:rPr lang="en-US" b="1" dirty="0">
                <a:solidFill>
                  <a:srgbClr val="000000"/>
                </a:solidFill>
              </a:rPr>
              <a:t>authentic </a:t>
            </a:r>
            <a:r>
              <a:rPr lang="en-US" b="1" dirty="0" smtClean="0">
                <a:solidFill>
                  <a:srgbClr val="000000"/>
                </a:solidFill>
              </a:rPr>
              <a:t>standard</a:t>
            </a: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b="1" u="sng" dirty="0" smtClean="0">
                <a:solidFill>
                  <a:srgbClr val="000000"/>
                </a:solidFill>
              </a:rPr>
              <a:t>LEVEL II</a:t>
            </a:r>
            <a:r>
              <a:rPr lang="en-US" b="1" dirty="0" smtClean="0">
                <a:solidFill>
                  <a:srgbClr val="000000"/>
                </a:solidFill>
              </a:rPr>
              <a:t>: </a:t>
            </a:r>
            <a:r>
              <a:rPr lang="en-US" b="1" dirty="0">
                <a:solidFill>
                  <a:srgbClr val="000000"/>
                </a:solidFill>
              </a:rPr>
              <a:t>Putatively annotated </a:t>
            </a:r>
            <a:r>
              <a:rPr lang="en-US" b="1" dirty="0" smtClean="0">
                <a:solidFill>
                  <a:srgbClr val="000000"/>
                </a:solidFill>
              </a:rPr>
              <a:t>compounds</a:t>
            </a:r>
          </a:p>
          <a:p>
            <a:pPr marL="461963" indent="-230188"/>
            <a:r>
              <a:rPr lang="en-US" dirty="0" smtClean="0">
                <a:solidFill>
                  <a:srgbClr val="000000"/>
                </a:solidFill>
              </a:rPr>
              <a:t>Physicochemical properties </a:t>
            </a:r>
            <a:r>
              <a:rPr lang="en-US" dirty="0">
                <a:solidFill>
                  <a:srgbClr val="000000"/>
                </a:solidFill>
              </a:rPr>
              <a:t>and/or spectral similarity with </a:t>
            </a:r>
            <a:r>
              <a:rPr lang="en-US" dirty="0" smtClean="0">
                <a:solidFill>
                  <a:srgbClr val="000000"/>
                </a:solidFill>
              </a:rPr>
              <a:t>public/commercial </a:t>
            </a:r>
            <a:r>
              <a:rPr lang="en-US" b="1" dirty="0" err="1" smtClean="0">
                <a:solidFill>
                  <a:srgbClr val="000000"/>
                </a:solidFill>
              </a:rPr>
              <a:t>spectral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libraries</a:t>
            </a:r>
            <a:endParaRPr lang="en-US" b="1" dirty="0">
              <a:solidFill>
                <a:srgbClr val="000000"/>
              </a:solidFill>
            </a:endParaRPr>
          </a:p>
          <a:p>
            <a:pPr marL="288925" indent="-288925"/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b="1" u="sng" dirty="0" smtClean="0">
                <a:solidFill>
                  <a:srgbClr val="000000"/>
                </a:solidFill>
              </a:rPr>
              <a:t>LEVEL III</a:t>
            </a:r>
            <a:r>
              <a:rPr lang="en-US" b="1" dirty="0" smtClean="0">
                <a:solidFill>
                  <a:srgbClr val="000000"/>
                </a:solidFill>
              </a:rPr>
              <a:t>: Putatively </a:t>
            </a:r>
            <a:r>
              <a:rPr lang="en-US" b="1" dirty="0">
                <a:solidFill>
                  <a:srgbClr val="000000"/>
                </a:solidFill>
              </a:rPr>
              <a:t>characterized compound </a:t>
            </a:r>
            <a:r>
              <a:rPr lang="en-US" b="1" dirty="0" smtClean="0">
                <a:solidFill>
                  <a:srgbClr val="000000"/>
                </a:solidFill>
              </a:rPr>
              <a:t>classes</a:t>
            </a:r>
          </a:p>
          <a:p>
            <a:pPr marL="461963"/>
            <a:r>
              <a:rPr lang="en-US" dirty="0" smtClean="0">
                <a:solidFill>
                  <a:srgbClr val="000000"/>
                </a:solidFill>
              </a:rPr>
              <a:t>physicochemical </a:t>
            </a:r>
            <a:r>
              <a:rPr lang="en-US" dirty="0">
                <a:solidFill>
                  <a:srgbClr val="000000"/>
                </a:solidFill>
              </a:rPr>
              <a:t>properties of </a:t>
            </a:r>
            <a:r>
              <a:rPr lang="en-US" dirty="0" smtClean="0">
                <a:solidFill>
                  <a:srgbClr val="000000"/>
                </a:solidFill>
              </a:rPr>
              <a:t>a chemical </a:t>
            </a:r>
            <a:r>
              <a:rPr lang="en-US" b="1" dirty="0">
                <a:solidFill>
                  <a:srgbClr val="000000"/>
                </a:solidFill>
              </a:rPr>
              <a:t>class of compounds</a:t>
            </a:r>
            <a:r>
              <a:rPr lang="en-US" dirty="0">
                <a:solidFill>
                  <a:srgbClr val="000000"/>
                </a:solidFill>
              </a:rPr>
              <a:t>, or by spectral </a:t>
            </a:r>
            <a:r>
              <a:rPr lang="en-US" dirty="0" smtClean="0">
                <a:solidFill>
                  <a:srgbClr val="000000"/>
                </a:solidFill>
              </a:rPr>
              <a:t>similarity to </a:t>
            </a:r>
            <a:r>
              <a:rPr lang="en-US" dirty="0">
                <a:solidFill>
                  <a:srgbClr val="000000"/>
                </a:solidFill>
              </a:rPr>
              <a:t>known compounds of a chemical </a:t>
            </a:r>
            <a:r>
              <a:rPr lang="en-US" dirty="0" smtClean="0">
                <a:solidFill>
                  <a:srgbClr val="000000"/>
                </a:solidFill>
              </a:rPr>
              <a:t>class</a:t>
            </a:r>
            <a:endParaRPr lang="en-US" dirty="0">
              <a:solidFill>
                <a:srgbClr val="000000"/>
              </a:solidFill>
            </a:endParaRPr>
          </a:p>
          <a:p>
            <a:pPr marL="288925" indent="-288925"/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b="1" u="sng" dirty="0" smtClean="0">
                <a:solidFill>
                  <a:srgbClr val="000000"/>
                </a:solidFill>
              </a:rPr>
              <a:t>LEVEL IV</a:t>
            </a:r>
            <a:r>
              <a:rPr lang="en-US" b="1" dirty="0" smtClean="0">
                <a:solidFill>
                  <a:srgbClr val="000000"/>
                </a:solidFill>
              </a:rPr>
              <a:t>: </a:t>
            </a:r>
            <a:r>
              <a:rPr lang="en-US" b="1" dirty="0">
                <a:solidFill>
                  <a:srgbClr val="000000"/>
                </a:solidFill>
              </a:rPr>
              <a:t>Unknown compounds</a:t>
            </a:r>
          </a:p>
          <a:p>
            <a:pPr marL="288925" indent="-288925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831015" y="6489686"/>
            <a:ext cx="3360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Metabolomics. 2007;3(3):211–21.</a:t>
            </a:r>
          </a:p>
        </p:txBody>
      </p:sp>
    </p:spTree>
    <p:extLst>
      <p:ext uri="{BB962C8B-B14F-4D97-AF65-F5344CB8AC3E}">
        <p14:creationId xmlns:p14="http://schemas.microsoft.com/office/powerpoint/2010/main" val="424723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 smtClean="0">
                <a:solidFill>
                  <a:schemeClr val="accent1">
                    <a:lumMod val="75000"/>
                  </a:schemeClr>
                </a:solidFill>
              </a:rPr>
              <a:t>Back to exercise 3</a:t>
            </a:r>
            <a:endParaRPr lang="en-US" noProof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Q1: Given the information you have looked at what level of ID is this?</a:t>
            </a:r>
          </a:p>
          <a:p>
            <a:r>
              <a:rPr lang="en-US" noProof="0" dirty="0" smtClean="0"/>
              <a:t>Q2: What do you need to do to get better ID?</a:t>
            </a:r>
          </a:p>
          <a:p>
            <a:endParaRPr lang="en-US" dirty="0"/>
          </a:p>
          <a:p>
            <a:r>
              <a:rPr lang="en-US" noProof="0" dirty="0" smtClean="0"/>
              <a:t>Q3: Does MSI level I == 100 % sure ID?</a:t>
            </a:r>
          </a:p>
          <a:p>
            <a:pPr lvl="1"/>
            <a:r>
              <a:rPr lang="en-US" dirty="0" err="1" smtClean="0"/>
              <a:t>Other</a:t>
            </a:r>
            <a:r>
              <a:rPr lang="en-US" dirty="0" smtClean="0"/>
              <a:t> </a:t>
            </a:r>
            <a:r>
              <a:rPr lang="en-US" dirty="0" err="1" smtClean="0"/>
              <a:t>compounds</a:t>
            </a:r>
            <a:r>
              <a:rPr lang="en-US" dirty="0" smtClean="0"/>
              <a:t> </a:t>
            </a:r>
            <a:r>
              <a:rPr lang="en-US" dirty="0" err="1" smtClean="0"/>
              <a:t>could</a:t>
            </a:r>
            <a:r>
              <a:rPr lang="en-US" dirty="0" smtClean="0"/>
              <a:t> </a:t>
            </a:r>
            <a:r>
              <a:rPr lang="en-US" dirty="0" err="1" smtClean="0"/>
              <a:t>also</a:t>
            </a:r>
            <a:r>
              <a:rPr lang="en-US" dirty="0" smtClean="0"/>
              <a:t> have ~same RT and ~same </a:t>
            </a:r>
            <a:r>
              <a:rPr lang="en-US" dirty="0" err="1" smtClean="0"/>
              <a:t>spectra</a:t>
            </a:r>
            <a:endParaRPr lang="en-US" noProof="0" dirty="0" smtClean="0"/>
          </a:p>
          <a:p>
            <a:r>
              <a:rPr lang="en-US" dirty="0" smtClean="0"/>
              <a:t>Q4: Could ”100 </a:t>
            </a:r>
            <a:r>
              <a:rPr lang="en-US" dirty="0"/>
              <a:t>% sure ID</a:t>
            </a:r>
            <a:r>
              <a:rPr lang="en-US" dirty="0" smtClean="0"/>
              <a:t> ” mean different things to different people?</a:t>
            </a:r>
          </a:p>
          <a:p>
            <a:pPr lvl="1"/>
            <a:r>
              <a:rPr lang="en-US" noProof="0" dirty="0" err="1" smtClean="0"/>
              <a:t>Positional</a:t>
            </a:r>
            <a:r>
              <a:rPr lang="en-US" noProof="0" dirty="0" smtClean="0"/>
              <a:t> </a:t>
            </a:r>
            <a:r>
              <a:rPr lang="en-US" noProof="0" dirty="0" err="1" smtClean="0"/>
              <a:t>isomers</a:t>
            </a:r>
            <a:r>
              <a:rPr lang="en-US" noProof="0" dirty="0" smtClean="0"/>
              <a:t> (</a:t>
            </a:r>
            <a:r>
              <a:rPr lang="en-US" noProof="0" dirty="0" err="1" smtClean="0"/>
              <a:t>especially</a:t>
            </a:r>
            <a:r>
              <a:rPr lang="en-US" noProof="0" dirty="0" smtClean="0"/>
              <a:t> </a:t>
            </a:r>
            <a:r>
              <a:rPr lang="en-US" noProof="0" dirty="0" err="1" smtClean="0"/>
              <a:t>lipids</a:t>
            </a:r>
            <a:r>
              <a:rPr lang="en-US" noProof="0" dirty="0" smtClean="0"/>
              <a:t>)</a:t>
            </a:r>
          </a:p>
          <a:p>
            <a:pPr lvl="1"/>
            <a:r>
              <a:rPr lang="en-US" dirty="0" smtClean="0"/>
              <a:t>Cis/trans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Stereoisomers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4559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Summary: From spectra to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0932"/>
            <a:ext cx="10515600" cy="583706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The mass and isotope pattern help you find the </a:t>
            </a:r>
            <a:r>
              <a:rPr lang="en-US" b="1" dirty="0" smtClean="0"/>
              <a:t>molecular formula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Molecular formula</a:t>
            </a:r>
            <a:r>
              <a:rPr lang="en-US" dirty="0" smtClean="0"/>
              <a:t> of fragments and losses are also informative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Not all possible formula are valid compounds (nitrogen rule, DBE)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b="1" dirty="0" smtClean="0"/>
              <a:t>Adducts</a:t>
            </a:r>
            <a:r>
              <a:rPr lang="en-US" dirty="0" smtClean="0"/>
              <a:t> can help find the </a:t>
            </a:r>
            <a:r>
              <a:rPr lang="en-US" b="1" dirty="0" smtClean="0"/>
              <a:t>pseudo-molecular ion</a:t>
            </a:r>
          </a:p>
          <a:p>
            <a:pPr>
              <a:lnSpc>
                <a:spcPct val="120000"/>
              </a:lnSpc>
            </a:pPr>
            <a:r>
              <a:rPr lang="en-US" b="1" dirty="0" smtClean="0"/>
              <a:t>Fragments</a:t>
            </a:r>
            <a:r>
              <a:rPr lang="en-US" dirty="0" smtClean="0"/>
              <a:t> give info on the </a:t>
            </a:r>
            <a:r>
              <a:rPr lang="en-US" b="1" dirty="0" smtClean="0"/>
              <a:t>structure</a:t>
            </a:r>
            <a:r>
              <a:rPr lang="en-US" dirty="0" smtClean="0"/>
              <a:t> of the compound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b="1" dirty="0" smtClean="0"/>
              <a:t>Compound databases</a:t>
            </a:r>
            <a:r>
              <a:rPr lang="en-US" dirty="0" smtClean="0"/>
              <a:t> show us what compounds are known</a:t>
            </a:r>
          </a:p>
          <a:p>
            <a:pPr>
              <a:lnSpc>
                <a:spcPct val="120000"/>
              </a:lnSpc>
            </a:pPr>
            <a:r>
              <a:rPr lang="en-US" b="1" dirty="0" smtClean="0"/>
              <a:t>Spectral databases</a:t>
            </a:r>
            <a:r>
              <a:rPr lang="en-US" dirty="0" smtClean="0"/>
              <a:t> give us spectra of real compounds</a:t>
            </a:r>
          </a:p>
          <a:p>
            <a:pPr>
              <a:lnSpc>
                <a:spcPct val="120000"/>
              </a:lnSpc>
            </a:pPr>
            <a:r>
              <a:rPr lang="en-US" b="1" i="1" dirty="0" smtClean="0"/>
              <a:t>In-silico</a:t>
            </a:r>
            <a:r>
              <a:rPr lang="en-US" b="1" dirty="0" smtClean="0"/>
              <a:t> tools</a:t>
            </a:r>
            <a:r>
              <a:rPr lang="en-US" dirty="0" smtClean="0"/>
              <a:t> can help us when no real spectrum is available</a:t>
            </a:r>
          </a:p>
          <a:p>
            <a:pPr>
              <a:lnSpc>
                <a:spcPct val="120000"/>
              </a:lnSpc>
            </a:pPr>
            <a:endParaRPr lang="en-US" i="1" dirty="0"/>
          </a:p>
          <a:p>
            <a:pPr>
              <a:lnSpc>
                <a:spcPct val="120000"/>
              </a:lnSpc>
            </a:pPr>
            <a:r>
              <a:rPr lang="en-US" dirty="0" smtClean="0"/>
              <a:t>It is crucial to report the </a:t>
            </a:r>
            <a:r>
              <a:rPr lang="en-US" b="1" dirty="0" smtClean="0"/>
              <a:t>level of </a:t>
            </a:r>
            <a:r>
              <a:rPr lang="en-US" b="1" dirty="0"/>
              <a:t>certainly </a:t>
            </a:r>
            <a:r>
              <a:rPr lang="en-US" dirty="0"/>
              <a:t>unambiguously</a:t>
            </a:r>
            <a:endParaRPr lang="en-US" dirty="0" smtClean="0"/>
          </a:p>
          <a:p>
            <a:pPr>
              <a:lnSpc>
                <a:spcPct val="12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4327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Isotopic pattern</a:t>
            </a:r>
          </a:p>
        </p:txBody>
      </p:sp>
      <p:sp>
        <p:nvSpPr>
          <p:cNvPr id="4" name="Rectangle 3"/>
          <p:cNvSpPr/>
          <p:nvPr/>
        </p:nvSpPr>
        <p:spPr>
          <a:xfrm>
            <a:off x="2326982" y="6535790"/>
            <a:ext cx="75380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https://commons.wikimedia.org/wiki/File:Nucleosynthesis_periodic_table.svg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199" y="1020932"/>
            <a:ext cx="10849215" cy="515603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Isotopes: atom with same number of protons and electrons, but different number of </a:t>
            </a:r>
            <a:r>
              <a:rPr lang="en-US" sz="2000" u="sng" dirty="0" smtClean="0"/>
              <a:t>neutrons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The </a:t>
            </a:r>
            <a:r>
              <a:rPr lang="en-US" sz="2000" dirty="0"/>
              <a:t>mass of </a:t>
            </a:r>
            <a:r>
              <a:rPr lang="en-US" sz="2000" dirty="0" smtClean="0"/>
              <a:t>an atom is less than the sum of the parts (up to iron). Think E=mc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.</a:t>
            </a:r>
            <a:br>
              <a:rPr lang="en-US" sz="2000" dirty="0" smtClean="0"/>
            </a:br>
            <a:r>
              <a:rPr lang="en-US" sz="2000" dirty="0" smtClean="0"/>
              <a:t>This </a:t>
            </a:r>
            <a:r>
              <a:rPr lang="en-US" sz="2000" dirty="0"/>
              <a:t>'missing mass' is known as the </a:t>
            </a:r>
            <a:r>
              <a:rPr lang="en-US" sz="2000" u="sng" dirty="0"/>
              <a:t>mass defect</a:t>
            </a:r>
            <a:r>
              <a:rPr lang="en-US" sz="2000" dirty="0"/>
              <a:t>, and represents the energy that was released when the nucleus was </a:t>
            </a:r>
            <a:r>
              <a:rPr lang="en-US" sz="2000" dirty="0" smtClean="0"/>
              <a:t>formed</a:t>
            </a:r>
          </a:p>
          <a:p>
            <a:r>
              <a:rPr lang="en-US" sz="2000" dirty="0" smtClean="0"/>
              <a:t>The </a:t>
            </a:r>
            <a:r>
              <a:rPr lang="en-US" sz="2000" dirty="0" err="1" smtClean="0"/>
              <a:t>change</a:t>
            </a:r>
            <a:r>
              <a:rPr lang="en-US" sz="2000" dirty="0" smtClean="0"/>
              <a:t> in </a:t>
            </a:r>
            <a:r>
              <a:rPr lang="en-US" sz="2000" dirty="0" err="1" smtClean="0"/>
              <a:t>mass</a:t>
            </a:r>
            <a:r>
              <a:rPr lang="en-US" sz="2000" dirty="0" smtClean="0"/>
              <a:t> </a:t>
            </a:r>
            <a:r>
              <a:rPr lang="en-US" sz="2000" dirty="0" err="1" smtClean="0"/>
              <a:t>defect</a:t>
            </a:r>
            <a:r>
              <a:rPr lang="en-US" sz="2000" dirty="0" smtClean="0"/>
              <a:t> </a:t>
            </a:r>
            <a:r>
              <a:rPr lang="en-US" sz="2000" dirty="0" err="1" smtClean="0"/>
              <a:t>caused</a:t>
            </a:r>
            <a:r>
              <a:rPr lang="en-US" sz="2000" dirty="0" smtClean="0"/>
              <a:t> by </a:t>
            </a:r>
            <a:r>
              <a:rPr lang="en-US" sz="2000" dirty="0" err="1" smtClean="0"/>
              <a:t>adding</a:t>
            </a:r>
            <a:r>
              <a:rPr lang="en-US" sz="2000" dirty="0" smtClean="0"/>
              <a:t> neutrons is </a:t>
            </a:r>
            <a:r>
              <a:rPr lang="en-US" sz="2000" dirty="0" err="1" smtClean="0"/>
              <a:t>different</a:t>
            </a:r>
            <a:r>
              <a:rPr lang="en-US" sz="2000" dirty="0" smtClean="0"/>
              <a:t> for </a:t>
            </a:r>
            <a:r>
              <a:rPr lang="en-US" sz="2000" dirty="0" err="1" smtClean="0"/>
              <a:t>each</a:t>
            </a:r>
            <a:r>
              <a:rPr lang="en-US" sz="2000" dirty="0" smtClean="0"/>
              <a:t> atom.</a:t>
            </a:r>
          </a:p>
          <a:p>
            <a:r>
              <a:rPr lang="en-US" sz="2000" dirty="0" smtClean="0"/>
              <a:t>On </a:t>
            </a:r>
            <a:r>
              <a:rPr lang="en-US" sz="2000" dirty="0" err="1" smtClean="0"/>
              <a:t>earth</a:t>
            </a:r>
            <a:r>
              <a:rPr lang="en-US" sz="2000" dirty="0" smtClean="0"/>
              <a:t> the </a:t>
            </a:r>
            <a:r>
              <a:rPr lang="en-US" sz="2000" dirty="0" err="1" smtClean="0"/>
              <a:t>abundance</a:t>
            </a:r>
            <a:r>
              <a:rPr lang="en-US" sz="2000" dirty="0" smtClean="0"/>
              <a:t> of isotopes </a:t>
            </a:r>
            <a:r>
              <a:rPr lang="en-US" sz="2000" dirty="0" err="1" smtClean="0"/>
              <a:t>are</a:t>
            </a:r>
            <a:r>
              <a:rPr lang="en-US" sz="2000" dirty="0" smtClean="0"/>
              <a:t> more or </a:t>
            </a:r>
            <a:r>
              <a:rPr lang="en-US" sz="2000" dirty="0" err="1" smtClean="0"/>
              <a:t>less</a:t>
            </a:r>
            <a:r>
              <a:rPr lang="en-US" sz="2000" dirty="0" smtClean="0"/>
              <a:t> </a:t>
            </a:r>
            <a:r>
              <a:rPr lang="en-US" sz="2000" dirty="0" err="1" smtClean="0"/>
              <a:t>fixed</a:t>
            </a:r>
            <a:r>
              <a:rPr lang="en-US" sz="2000" dirty="0" smtClean="0"/>
              <a:t>. </a:t>
            </a:r>
            <a:r>
              <a:rPr lang="en-US" sz="2000" dirty="0" smtClean="0">
                <a:sym typeface="Wingdings" panose="05000000000000000000" pitchFamily="2" charset="2"/>
              </a:rPr>
              <a:t>  </a:t>
            </a:r>
            <a:r>
              <a:rPr lang="en-US" sz="2000" dirty="0">
                <a:sym typeface="Wingdings" panose="05000000000000000000" pitchFamily="2" charset="2"/>
              </a:rPr>
              <a:t>C</a:t>
            </a:r>
            <a:r>
              <a:rPr lang="en-US" sz="2000" dirty="0" smtClean="0"/>
              <a:t>an </a:t>
            </a:r>
            <a:r>
              <a:rPr lang="en-US" sz="2000" dirty="0" err="1" smtClean="0"/>
              <a:t>be</a:t>
            </a:r>
            <a:r>
              <a:rPr lang="en-US" sz="2000" dirty="0" smtClean="0"/>
              <a:t> </a:t>
            </a:r>
            <a:r>
              <a:rPr lang="en-US" sz="2000" dirty="0" err="1" smtClean="0"/>
              <a:t>exploited</a:t>
            </a:r>
            <a:r>
              <a:rPr lang="en-US" sz="2000" dirty="0" smtClean="0"/>
              <a:t> for </a:t>
            </a:r>
            <a:r>
              <a:rPr lang="en-US" sz="2000" dirty="0" err="1" smtClean="0"/>
              <a:t>identification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93" y="3322855"/>
            <a:ext cx="6477414" cy="316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184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Isotopic </a:t>
            </a:r>
            <a:r>
              <a:rPr lang="en-US" dirty="0" smtClean="0"/>
              <a:t>pattern</a:t>
            </a:r>
            <a:endParaRPr lang="en-US" noProof="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736529"/>
              </p:ext>
            </p:extLst>
          </p:nvPr>
        </p:nvGraphicFramePr>
        <p:xfrm>
          <a:off x="73805" y="778520"/>
          <a:ext cx="2377440" cy="494290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331873">
                  <a:extLst>
                    <a:ext uri="{9D8B030D-6E8A-4147-A177-3AD203B41FA5}">
                      <a16:colId xmlns:a16="http://schemas.microsoft.com/office/drawing/2014/main" val="1633062359"/>
                    </a:ext>
                  </a:extLst>
                </a:gridCol>
                <a:gridCol w="630184">
                  <a:extLst>
                    <a:ext uri="{9D8B030D-6E8A-4147-A177-3AD203B41FA5}">
                      <a16:colId xmlns:a16="http://schemas.microsoft.com/office/drawing/2014/main" val="3486596796"/>
                    </a:ext>
                  </a:extLst>
                </a:gridCol>
                <a:gridCol w="1415383">
                  <a:extLst>
                    <a:ext uri="{9D8B030D-6E8A-4147-A177-3AD203B41FA5}">
                      <a16:colId xmlns:a16="http://schemas.microsoft.com/office/drawing/2014/main" val="1433992473"/>
                    </a:ext>
                  </a:extLst>
                </a:gridCol>
              </a:tblGrid>
              <a:tr h="247145"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7" marR="12357" marT="12357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Mass #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7" marR="12357" marT="12357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Rel. abundance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7" marR="12357" marT="12357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288490"/>
                  </a:ext>
                </a:extLst>
              </a:tr>
              <a:tr h="24714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7" marR="12357" marT="123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1.0078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7" marR="12357" marT="123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0.999885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7" marR="12357" marT="12357" marB="0" anchor="b"/>
                </a:tc>
                <a:extLst>
                  <a:ext uri="{0D108BD9-81ED-4DB2-BD59-A6C34878D82A}">
                    <a16:rowId xmlns:a16="http://schemas.microsoft.com/office/drawing/2014/main" val="3324439834"/>
                  </a:ext>
                </a:extLst>
              </a:tr>
              <a:tr h="247145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7" marR="12357" marT="123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2.0141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7" marR="12357" marT="123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0.000115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7" marR="12357" marT="12357" marB="0" anchor="b"/>
                </a:tc>
                <a:extLst>
                  <a:ext uri="{0D108BD9-81ED-4DB2-BD59-A6C34878D82A}">
                    <a16:rowId xmlns:a16="http://schemas.microsoft.com/office/drawing/2014/main" val="1858596392"/>
                  </a:ext>
                </a:extLst>
              </a:tr>
              <a:tr h="247145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7" marR="12357" marT="12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7" marR="12357" marT="12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7" marR="12357" marT="12357" marB="0" anchor="b"/>
                </a:tc>
                <a:extLst>
                  <a:ext uri="{0D108BD9-81ED-4DB2-BD59-A6C34878D82A}">
                    <a16:rowId xmlns:a16="http://schemas.microsoft.com/office/drawing/2014/main" val="2335442370"/>
                  </a:ext>
                </a:extLst>
              </a:tr>
              <a:tr h="24714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7" marR="12357" marT="123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12.0000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7" marR="12357" marT="123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0.9893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7" marR="12357" marT="12357" marB="0" anchor="b"/>
                </a:tc>
                <a:extLst>
                  <a:ext uri="{0D108BD9-81ED-4DB2-BD59-A6C34878D82A}">
                    <a16:rowId xmlns:a16="http://schemas.microsoft.com/office/drawing/2014/main" val="1001932046"/>
                  </a:ext>
                </a:extLst>
              </a:tr>
              <a:tr h="247145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7" marR="12357" marT="123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13.0033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7" marR="12357" marT="123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0.0107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7" marR="12357" marT="12357" marB="0" anchor="b"/>
                </a:tc>
                <a:extLst>
                  <a:ext uri="{0D108BD9-81ED-4DB2-BD59-A6C34878D82A}">
                    <a16:rowId xmlns:a16="http://schemas.microsoft.com/office/drawing/2014/main" val="2967102161"/>
                  </a:ext>
                </a:extLst>
              </a:tr>
              <a:tr h="247145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7" marR="12357" marT="12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7" marR="12357" marT="12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7" marR="12357" marT="12357" marB="0" anchor="b"/>
                </a:tc>
                <a:extLst>
                  <a:ext uri="{0D108BD9-81ED-4DB2-BD59-A6C34878D82A}">
                    <a16:rowId xmlns:a16="http://schemas.microsoft.com/office/drawing/2014/main" val="2425352501"/>
                  </a:ext>
                </a:extLst>
              </a:tr>
              <a:tr h="24714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7" marR="12357" marT="123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14.0031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7" marR="12357" marT="123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0.99636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7" marR="12357" marT="12357" marB="0" anchor="b"/>
                </a:tc>
                <a:extLst>
                  <a:ext uri="{0D108BD9-81ED-4DB2-BD59-A6C34878D82A}">
                    <a16:rowId xmlns:a16="http://schemas.microsoft.com/office/drawing/2014/main" val="834751601"/>
                  </a:ext>
                </a:extLst>
              </a:tr>
              <a:tr h="247145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7" marR="12357" marT="123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15.0001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7" marR="12357" marT="123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0.00364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7" marR="12357" marT="12357" marB="0" anchor="b"/>
                </a:tc>
                <a:extLst>
                  <a:ext uri="{0D108BD9-81ED-4DB2-BD59-A6C34878D82A}">
                    <a16:rowId xmlns:a16="http://schemas.microsoft.com/office/drawing/2014/main" val="3998768561"/>
                  </a:ext>
                </a:extLst>
              </a:tr>
              <a:tr h="247145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7" marR="12357" marT="12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7" marR="12357" marT="12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7" marR="12357" marT="12357" marB="0" anchor="b"/>
                </a:tc>
                <a:extLst>
                  <a:ext uri="{0D108BD9-81ED-4DB2-BD59-A6C34878D82A}">
                    <a16:rowId xmlns:a16="http://schemas.microsoft.com/office/drawing/2014/main" val="1836524141"/>
                  </a:ext>
                </a:extLst>
              </a:tr>
              <a:tr h="24714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7" marR="12357" marT="123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15.9949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7" marR="12357" marT="123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0.99757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7" marR="12357" marT="12357" marB="0" anchor="b"/>
                </a:tc>
                <a:extLst>
                  <a:ext uri="{0D108BD9-81ED-4DB2-BD59-A6C34878D82A}">
                    <a16:rowId xmlns:a16="http://schemas.microsoft.com/office/drawing/2014/main" val="600090247"/>
                  </a:ext>
                </a:extLst>
              </a:tr>
              <a:tr h="247145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7" marR="12357" marT="123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16.9991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7" marR="12357" marT="123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0.00038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7" marR="12357" marT="12357" marB="0" anchor="b"/>
                </a:tc>
                <a:extLst>
                  <a:ext uri="{0D108BD9-81ED-4DB2-BD59-A6C34878D82A}">
                    <a16:rowId xmlns:a16="http://schemas.microsoft.com/office/drawing/2014/main" val="2530449092"/>
                  </a:ext>
                </a:extLst>
              </a:tr>
              <a:tr h="247145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7" marR="12357" marT="123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17.9992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7" marR="12357" marT="123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0.00205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7" marR="12357" marT="12357" marB="0" anchor="b"/>
                </a:tc>
                <a:extLst>
                  <a:ext uri="{0D108BD9-81ED-4DB2-BD59-A6C34878D82A}">
                    <a16:rowId xmlns:a16="http://schemas.microsoft.com/office/drawing/2014/main" val="1414186951"/>
                  </a:ext>
                </a:extLst>
              </a:tr>
              <a:tr h="247145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7" marR="12357" marT="12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7" marR="12357" marT="12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7" marR="12357" marT="12357" marB="0" anchor="b"/>
                </a:tc>
                <a:extLst>
                  <a:ext uri="{0D108BD9-81ED-4DB2-BD59-A6C34878D82A}">
                    <a16:rowId xmlns:a16="http://schemas.microsoft.com/office/drawing/2014/main" val="3984720221"/>
                  </a:ext>
                </a:extLst>
              </a:tr>
              <a:tr h="24714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7" marR="12357" marT="123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31.9721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7" marR="12357" marT="123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0.9499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7" marR="12357" marT="12357" marB="0" anchor="b"/>
                </a:tc>
                <a:extLst>
                  <a:ext uri="{0D108BD9-81ED-4DB2-BD59-A6C34878D82A}">
                    <a16:rowId xmlns:a16="http://schemas.microsoft.com/office/drawing/2014/main" val="374153382"/>
                  </a:ext>
                </a:extLst>
              </a:tr>
              <a:tr h="247145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7" marR="12357" marT="123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32.9715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7" marR="12357" marT="123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0.0075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7" marR="12357" marT="12357" marB="0" anchor="b"/>
                </a:tc>
                <a:extLst>
                  <a:ext uri="{0D108BD9-81ED-4DB2-BD59-A6C34878D82A}">
                    <a16:rowId xmlns:a16="http://schemas.microsoft.com/office/drawing/2014/main" val="3613876358"/>
                  </a:ext>
                </a:extLst>
              </a:tr>
              <a:tr h="247145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7" marR="12357" marT="123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33.9679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7" marR="12357" marT="123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0.0425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7" marR="12357" marT="12357" marB="0" anchor="b"/>
                </a:tc>
                <a:extLst>
                  <a:ext uri="{0D108BD9-81ED-4DB2-BD59-A6C34878D82A}">
                    <a16:rowId xmlns:a16="http://schemas.microsoft.com/office/drawing/2014/main" val="3113990417"/>
                  </a:ext>
                </a:extLst>
              </a:tr>
              <a:tr h="247145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7" marR="12357" marT="12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7" marR="12357" marT="12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7" marR="12357" marT="12357" marB="0" anchor="b"/>
                </a:tc>
                <a:extLst>
                  <a:ext uri="{0D108BD9-81ED-4DB2-BD59-A6C34878D82A}">
                    <a16:rowId xmlns:a16="http://schemas.microsoft.com/office/drawing/2014/main" val="875307079"/>
                  </a:ext>
                </a:extLst>
              </a:tr>
              <a:tr h="24714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7" marR="12357" marT="123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34.9689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7" marR="12357" marT="123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0.7576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7" marR="12357" marT="12357" marB="0" anchor="b"/>
                </a:tc>
                <a:extLst>
                  <a:ext uri="{0D108BD9-81ED-4DB2-BD59-A6C34878D82A}">
                    <a16:rowId xmlns:a16="http://schemas.microsoft.com/office/drawing/2014/main" val="4266594933"/>
                  </a:ext>
                </a:extLst>
              </a:tr>
              <a:tr h="247145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7" marR="12357" marT="123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36.9659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7" marR="12357" marT="123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0.2424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357" marR="12357" marT="12357" marB="0" anchor="b"/>
                </a:tc>
                <a:extLst>
                  <a:ext uri="{0D108BD9-81ED-4DB2-BD59-A6C34878D82A}">
                    <a16:rowId xmlns:a16="http://schemas.microsoft.com/office/drawing/2014/main" val="1510573466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002750" y="659559"/>
            <a:ext cx="15231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0000"/>
                </a:solidFill>
                <a:cs typeface="Times New Roman" panose="02020603050405020304" pitchFamily="18" charset="0"/>
              </a:rPr>
              <a:t>C</a:t>
            </a:r>
            <a:r>
              <a:rPr lang="en-US" sz="4000" b="1" baseline="-25000" dirty="0">
                <a:solidFill>
                  <a:srgbClr val="000000"/>
                </a:solidFill>
                <a:cs typeface="Times New Roman" panose="02020603050405020304" pitchFamily="18" charset="0"/>
              </a:rPr>
              <a:t>6</a:t>
            </a:r>
            <a:r>
              <a:rPr lang="en-US" sz="4000" b="1" dirty="0">
                <a:solidFill>
                  <a:srgbClr val="000000"/>
                </a:solidFill>
                <a:cs typeface="Times New Roman" panose="02020603050405020304" pitchFamily="18" charset="0"/>
              </a:rPr>
              <a:t>H</a:t>
            </a:r>
            <a:r>
              <a:rPr lang="en-US" sz="4000" b="1" baseline="-25000" dirty="0">
                <a:solidFill>
                  <a:srgbClr val="000000"/>
                </a:solidFill>
                <a:cs typeface="Times New Roman" panose="02020603050405020304" pitchFamily="18" charset="0"/>
              </a:rPr>
              <a:t>5</a:t>
            </a:r>
            <a:r>
              <a:rPr lang="en-US" sz="4000" b="1" dirty="0">
                <a:solidFill>
                  <a:srgbClr val="000000"/>
                </a:solidFill>
                <a:cs typeface="Times New Roman" panose="02020603050405020304" pitchFamily="18" charset="0"/>
              </a:rPr>
              <a:t>Cl</a:t>
            </a:r>
            <a:endParaRPr lang="en-US" sz="4000" b="1" dirty="0"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06" t="16069" r="995" b="19793"/>
          <a:stretch/>
        </p:blipFill>
        <p:spPr>
          <a:xfrm>
            <a:off x="3452144" y="1316003"/>
            <a:ext cx="6624386" cy="26060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260278"/>
            <a:ext cx="68273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www.alchemistmatt.com/mwthelp/isotopicdistribution.htm</a:t>
            </a:r>
            <a:endParaRPr lang="en-US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www.chem.uoa.gr/applets/AppletMS/Appl_Ms2.html</a:t>
            </a:r>
            <a:endParaRPr lang="en-US" dirty="0" smtClean="0"/>
          </a:p>
        </p:txBody>
      </p:sp>
      <p:sp>
        <p:nvSpPr>
          <p:cNvPr id="9" name="Rectangle 8"/>
          <p:cNvSpPr/>
          <p:nvPr/>
        </p:nvSpPr>
        <p:spPr>
          <a:xfrm>
            <a:off x="3452144" y="4260024"/>
            <a:ext cx="49963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0.9893</a:t>
            </a:r>
            <a:r>
              <a:rPr lang="en-US" baseline="30000" dirty="0" smtClean="0"/>
              <a:t>6</a:t>
            </a:r>
            <a:r>
              <a:rPr lang="en-US" dirty="0" smtClean="0"/>
              <a:t> </a:t>
            </a:r>
            <a:r>
              <a:rPr lang="en-US" dirty="0"/>
              <a:t>* </a:t>
            </a:r>
            <a:r>
              <a:rPr lang="en-US" dirty="0" smtClean="0"/>
              <a:t>0.999885</a:t>
            </a:r>
            <a:r>
              <a:rPr lang="en-US" baseline="30000" dirty="0" smtClean="0"/>
              <a:t>5</a:t>
            </a:r>
            <a:r>
              <a:rPr lang="en-US" dirty="0" smtClean="0"/>
              <a:t> </a:t>
            </a:r>
            <a:r>
              <a:rPr lang="en-US" dirty="0"/>
              <a:t>* </a:t>
            </a:r>
            <a:r>
              <a:rPr lang="en-US" dirty="0" smtClean="0"/>
              <a:t>0.7576 = </a:t>
            </a:r>
            <a:r>
              <a:rPr lang="en-US" u="sng" dirty="0" smtClean="0"/>
              <a:t>0.7098364</a:t>
            </a:r>
            <a:endParaRPr lang="en-US" u="sng" dirty="0"/>
          </a:p>
        </p:txBody>
      </p:sp>
      <p:sp>
        <p:nvSpPr>
          <p:cNvPr id="10" name="Rectangle 9"/>
          <p:cNvSpPr/>
          <p:nvPr/>
        </p:nvSpPr>
        <p:spPr>
          <a:xfrm>
            <a:off x="3452144" y="4968125"/>
            <a:ext cx="48797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6 * (0.9893</a:t>
            </a:r>
            <a:r>
              <a:rPr lang="en-US" baseline="30000" dirty="0" smtClean="0"/>
              <a:t>5</a:t>
            </a:r>
            <a:r>
              <a:rPr lang="en-US" dirty="0" smtClean="0"/>
              <a:t> </a:t>
            </a:r>
            <a:r>
              <a:rPr lang="en-US" dirty="0"/>
              <a:t>* 0.0107 * </a:t>
            </a:r>
            <a:r>
              <a:rPr lang="en-US" dirty="0" smtClean="0"/>
              <a:t>0.999885</a:t>
            </a:r>
            <a:r>
              <a:rPr lang="en-US" baseline="30000" dirty="0" smtClean="0"/>
              <a:t>5</a:t>
            </a:r>
            <a:r>
              <a:rPr lang="en-US" dirty="0" smtClean="0"/>
              <a:t> </a:t>
            </a:r>
            <a:r>
              <a:rPr lang="en-US" dirty="0"/>
              <a:t>* 0.7576) </a:t>
            </a:r>
            <a:r>
              <a:rPr lang="en-US" b="1" dirty="0"/>
              <a:t>+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5 * (0.9893</a:t>
            </a:r>
            <a:r>
              <a:rPr lang="en-US" baseline="30000" dirty="0" smtClean="0"/>
              <a:t>6</a:t>
            </a:r>
            <a:r>
              <a:rPr lang="en-US" dirty="0" smtClean="0"/>
              <a:t> </a:t>
            </a:r>
            <a:r>
              <a:rPr lang="en-US" dirty="0"/>
              <a:t>* </a:t>
            </a:r>
            <a:r>
              <a:rPr lang="en-US" dirty="0" smtClean="0"/>
              <a:t>0.999885</a:t>
            </a:r>
            <a:r>
              <a:rPr lang="en-US" baseline="30000" dirty="0" smtClean="0"/>
              <a:t>4</a:t>
            </a:r>
            <a:r>
              <a:rPr lang="en-US" dirty="0" smtClean="0"/>
              <a:t> </a:t>
            </a:r>
            <a:r>
              <a:rPr lang="en-US" dirty="0"/>
              <a:t>* 0.000115 * 0.7576</a:t>
            </a:r>
            <a:r>
              <a:rPr lang="en-US" dirty="0" smtClean="0"/>
              <a:t>)</a:t>
            </a:r>
          </a:p>
          <a:p>
            <a:r>
              <a:rPr lang="en-US" dirty="0" smtClean="0"/>
              <a:t>= </a:t>
            </a:r>
            <a:r>
              <a:rPr lang="en-US" u="sng" dirty="0" smtClean="0"/>
              <a:t>0.04647259</a:t>
            </a:r>
            <a:endParaRPr lang="en-US" u="sng" dirty="0"/>
          </a:p>
        </p:txBody>
      </p:sp>
      <p:sp>
        <p:nvSpPr>
          <p:cNvPr id="14" name="Freeform 13"/>
          <p:cNvSpPr/>
          <p:nvPr/>
        </p:nvSpPr>
        <p:spPr>
          <a:xfrm>
            <a:off x="3148454" y="1820199"/>
            <a:ext cx="264501" cy="2648525"/>
          </a:xfrm>
          <a:custGeom>
            <a:avLst/>
            <a:gdLst>
              <a:gd name="connsiteX0" fmla="*/ 1282478 w 1282478"/>
              <a:gd name="connsiteY0" fmla="*/ 0 h 3405491"/>
              <a:gd name="connsiteX1" fmla="*/ 216 w 1282478"/>
              <a:gd name="connsiteY1" fmla="*/ 1219200 h 3405491"/>
              <a:gd name="connsiteX2" fmla="*/ 1177375 w 1282478"/>
              <a:gd name="connsiteY2" fmla="*/ 3405352 h 340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82478" h="3405491">
                <a:moveTo>
                  <a:pt x="1282478" y="0"/>
                </a:moveTo>
                <a:cubicBezTo>
                  <a:pt x="650105" y="325820"/>
                  <a:pt x="17733" y="651641"/>
                  <a:pt x="216" y="1219200"/>
                </a:cubicBezTo>
                <a:cubicBezTo>
                  <a:pt x="-17301" y="1786759"/>
                  <a:pt x="1031982" y="3422869"/>
                  <a:pt x="1177375" y="3405352"/>
                </a:cubicBezTo>
              </a:path>
            </a:pathLst>
          </a:custGeom>
          <a:noFill/>
          <a:ln w="28575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2628542" y="2240975"/>
            <a:ext cx="823602" cy="3255902"/>
          </a:xfrm>
          <a:custGeom>
            <a:avLst/>
            <a:gdLst>
              <a:gd name="connsiteX0" fmla="*/ 515042 w 536062"/>
              <a:gd name="connsiteY0" fmla="*/ 0 h 2102069"/>
              <a:gd name="connsiteX1" fmla="*/ 35 w 536062"/>
              <a:gd name="connsiteY1" fmla="*/ 536028 h 2102069"/>
              <a:gd name="connsiteX2" fmla="*/ 536062 w 536062"/>
              <a:gd name="connsiteY2" fmla="*/ 2102069 h 2102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6062" h="2102069">
                <a:moveTo>
                  <a:pt x="515042" y="0"/>
                </a:moveTo>
                <a:cubicBezTo>
                  <a:pt x="255787" y="92841"/>
                  <a:pt x="-3468" y="185683"/>
                  <a:pt x="35" y="536028"/>
                </a:cubicBezTo>
                <a:cubicBezTo>
                  <a:pt x="3538" y="886373"/>
                  <a:pt x="536062" y="2102069"/>
                  <a:pt x="536062" y="2102069"/>
                </a:cubicBezTo>
              </a:path>
            </a:pathLst>
          </a:custGeom>
          <a:noFill/>
          <a:ln w="28575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4" descr="http://www.alchemistmatt.com/images/MwtIsoAbundance2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3" t="11630" r="5239" b="26588"/>
          <a:stretch/>
        </p:blipFill>
        <p:spPr bwMode="auto">
          <a:xfrm>
            <a:off x="7980389" y="4059964"/>
            <a:ext cx="4158546" cy="255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rc 16"/>
          <p:cNvSpPr/>
          <p:nvPr/>
        </p:nvSpPr>
        <p:spPr>
          <a:xfrm>
            <a:off x="8968409" y="2314185"/>
            <a:ext cx="2294617" cy="3182692"/>
          </a:xfrm>
          <a:prstGeom prst="arc">
            <a:avLst/>
          </a:prstGeom>
          <a:ln w="28575">
            <a:solidFill>
              <a:srgbClr val="41719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472518" y="1670228"/>
            <a:ext cx="1134675" cy="276625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472517" y="1994217"/>
            <a:ext cx="1134675" cy="502045"/>
          </a:xfrm>
          <a:prstGeom prst="rect">
            <a:avLst/>
          </a:prstGeom>
          <a:solidFill>
            <a:schemeClr val="accent2">
              <a:lumMod val="75000"/>
              <a:alpha val="3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646380" y="1994217"/>
            <a:ext cx="1134675" cy="502045"/>
          </a:xfrm>
          <a:prstGeom prst="rect">
            <a:avLst/>
          </a:prstGeom>
          <a:solidFill>
            <a:schemeClr val="accent6">
              <a:lumMod val="75000"/>
              <a:alpha val="3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525991" y="4260024"/>
            <a:ext cx="1309254" cy="5197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452144" y="4318529"/>
            <a:ext cx="4136723" cy="276625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3452144" y="4998510"/>
            <a:ext cx="4194236" cy="314525"/>
          </a:xfrm>
          <a:prstGeom prst="rect">
            <a:avLst/>
          </a:prstGeom>
          <a:solidFill>
            <a:schemeClr val="accent2">
              <a:lumMod val="75000"/>
              <a:alpha val="3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452143" y="5320049"/>
            <a:ext cx="4444947" cy="514809"/>
          </a:xfrm>
          <a:prstGeom prst="rect">
            <a:avLst/>
          </a:prstGeom>
          <a:solidFill>
            <a:schemeClr val="accent6">
              <a:lumMod val="75000"/>
              <a:alpha val="3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452144" y="5824573"/>
            <a:ext cx="31610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smtClean="0"/>
              <a:t>(difference to </a:t>
            </a:r>
            <a:r>
              <a:rPr lang="da-DK" sz="1400" dirty="0" err="1" smtClean="0"/>
              <a:t>table</a:t>
            </a:r>
            <a:r>
              <a:rPr lang="da-DK" sz="1400" dirty="0" smtClean="0"/>
              <a:t> due to differences in </a:t>
            </a:r>
            <a:br>
              <a:rPr lang="da-DK" sz="1400" dirty="0" smtClean="0"/>
            </a:br>
            <a:r>
              <a:rPr lang="da-DK" sz="1400" dirty="0" err="1" smtClean="0"/>
              <a:t>abundances</a:t>
            </a:r>
            <a:r>
              <a:rPr lang="da-DK" sz="1400" dirty="0" smtClean="0"/>
              <a:t> in </a:t>
            </a:r>
            <a:r>
              <a:rPr lang="da-DK" sz="1400" dirty="0" err="1" smtClean="0"/>
              <a:t>sources</a:t>
            </a:r>
            <a:r>
              <a:rPr lang="da-DK" sz="1400" dirty="0" smtClean="0"/>
              <a:t>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1804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4" grpId="0" animBg="1"/>
      <p:bldP spid="16" grpId="0" animBg="1"/>
      <p:bldP spid="17" grpId="0" animBg="1"/>
      <p:bldP spid="20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 smtClean="0"/>
              <a:t>Isotopic </a:t>
            </a:r>
            <a:r>
              <a:rPr lang="en-US" u="sng" noProof="0" dirty="0" smtClean="0"/>
              <a:t>fine</a:t>
            </a:r>
            <a:r>
              <a:rPr lang="en-US" noProof="0" dirty="0" smtClean="0"/>
              <a:t> pattern</a:t>
            </a:r>
            <a:endParaRPr lang="en-US" noProof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9689" t="23103" r="10653" b="56100"/>
          <a:stretch/>
        </p:blipFill>
        <p:spPr>
          <a:xfrm>
            <a:off x="242047" y="2919507"/>
            <a:ext cx="5423647" cy="22979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59405" t="22644" r="10398" b="56139"/>
          <a:stretch/>
        </p:blipFill>
        <p:spPr>
          <a:xfrm>
            <a:off x="6517341" y="2810437"/>
            <a:ext cx="5522259" cy="234426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488138" y="2291457"/>
            <a:ext cx="36934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360.1842-</a:t>
            </a:r>
            <a:r>
              <a:rPr lang="en-US" dirty="0"/>
              <a:t>360.1905</a:t>
            </a:r>
            <a:r>
              <a:rPr lang="en-US" dirty="0" smtClean="0"/>
              <a:t> = </a:t>
            </a:r>
            <a:r>
              <a:rPr lang="en-US" u="sng" dirty="0" smtClean="0"/>
              <a:t>-0.0063</a:t>
            </a:r>
            <a:endParaRPr lang="en-US" u="sng" dirty="0"/>
          </a:p>
        </p:txBody>
      </p:sp>
      <p:sp>
        <p:nvSpPr>
          <p:cNvPr id="10" name="Rectangle 9"/>
          <p:cNvSpPr/>
          <p:nvPr/>
        </p:nvSpPr>
        <p:spPr>
          <a:xfrm>
            <a:off x="2176182" y="5476177"/>
            <a:ext cx="15553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+1 Isotope</a:t>
            </a:r>
            <a:endParaRPr lang="en-US" sz="2400" b="1" dirty="0"/>
          </a:p>
        </p:txBody>
      </p:sp>
      <p:sp>
        <p:nvSpPr>
          <p:cNvPr id="11" name="Rectangle 10"/>
          <p:cNvSpPr/>
          <p:nvPr/>
        </p:nvSpPr>
        <p:spPr>
          <a:xfrm>
            <a:off x="8500782" y="5476177"/>
            <a:ext cx="15553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+2 Isotope</a:t>
            </a:r>
            <a:endParaRPr lang="en-US" sz="2400" b="1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845129" y="2660789"/>
            <a:ext cx="127106" cy="18948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823882" y="2660789"/>
            <a:ext cx="116542" cy="7924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107138" y="1772773"/>
            <a:ext cx="36934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Use first_iso.xlsx or first_iso_diff.xlsx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077632" y="1772773"/>
            <a:ext cx="44016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Use </a:t>
            </a:r>
            <a:r>
              <a:rPr lang="en-US" dirty="0" smtClean="0">
                <a:solidFill>
                  <a:srgbClr val="FF0000"/>
                </a:solidFill>
              </a:rPr>
              <a:t>second_iso.xlsx </a:t>
            </a:r>
            <a:r>
              <a:rPr lang="en-US" dirty="0">
                <a:solidFill>
                  <a:srgbClr val="FF0000"/>
                </a:solidFill>
              </a:rPr>
              <a:t>or </a:t>
            </a:r>
            <a:r>
              <a:rPr lang="en-US" dirty="0" smtClean="0">
                <a:solidFill>
                  <a:srgbClr val="FF0000"/>
                </a:solidFill>
              </a:rPr>
              <a:t>second_iso_diff.xlsx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54777" y="2291457"/>
            <a:ext cx="822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aseline="30000" dirty="0">
                <a:sym typeface="Wingdings" panose="05000000000000000000" pitchFamily="2" charset="2"/>
              </a:rPr>
              <a:t>15</a:t>
            </a:r>
            <a:r>
              <a:rPr lang="en-US" dirty="0">
                <a:sym typeface="Wingdings" panose="05000000000000000000" pitchFamily="2" charset="2"/>
              </a:rPr>
              <a:t>N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823882" y="3527331"/>
            <a:ext cx="688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aseline="30000" dirty="0" smtClean="0"/>
              <a:t>13</a:t>
            </a:r>
            <a:r>
              <a:rPr lang="en-US" dirty="0" smtClean="0"/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61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 smtClean="0"/>
              <a:t>Isotopic </a:t>
            </a:r>
            <a:r>
              <a:rPr lang="en-US" u="sng" noProof="0" dirty="0" smtClean="0"/>
              <a:t>fine</a:t>
            </a:r>
            <a:r>
              <a:rPr lang="en-US" noProof="0" dirty="0" smtClean="0"/>
              <a:t> pattern</a:t>
            </a:r>
            <a:endParaRPr lang="en-US" noProof="0" dirty="0"/>
          </a:p>
        </p:txBody>
      </p:sp>
      <p:sp>
        <p:nvSpPr>
          <p:cNvPr id="9" name="Rectangle 8"/>
          <p:cNvSpPr/>
          <p:nvPr/>
        </p:nvSpPr>
        <p:spPr>
          <a:xfrm>
            <a:off x="1488138" y="2291457"/>
            <a:ext cx="36934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360.1842-</a:t>
            </a:r>
            <a:r>
              <a:rPr lang="en-US" dirty="0"/>
              <a:t>360.1905</a:t>
            </a:r>
            <a:r>
              <a:rPr lang="en-US" dirty="0" smtClean="0"/>
              <a:t> = </a:t>
            </a:r>
            <a:r>
              <a:rPr lang="en-US" u="sng" dirty="0" smtClean="0"/>
              <a:t>-0.0063</a:t>
            </a:r>
            <a:endParaRPr lang="en-US" u="sng" dirty="0"/>
          </a:p>
        </p:txBody>
      </p:sp>
      <p:sp>
        <p:nvSpPr>
          <p:cNvPr id="20" name="Rectangle 19"/>
          <p:cNvSpPr/>
          <p:nvPr/>
        </p:nvSpPr>
        <p:spPr>
          <a:xfrm>
            <a:off x="1107138" y="1772773"/>
            <a:ext cx="36934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Use first_iso.xlsx or first_iso_diff.xlsx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54777" y="2291457"/>
            <a:ext cx="822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aseline="30000" dirty="0">
                <a:sym typeface="Wingdings" panose="05000000000000000000" pitchFamily="2" charset="2"/>
              </a:rPr>
              <a:t>15</a:t>
            </a:r>
            <a:r>
              <a:rPr lang="en-US" dirty="0">
                <a:sym typeface="Wingdings" panose="05000000000000000000" pitchFamily="2" charset="2"/>
              </a:rPr>
              <a:t>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3393" r="41154" b="28135"/>
          <a:stretch/>
        </p:blipFill>
        <p:spPr>
          <a:xfrm>
            <a:off x="2658207" y="3077982"/>
            <a:ext cx="6875585" cy="344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793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Tema di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4F81BD"/>
      </a:accent4>
      <a:accent5>
        <a:srgbClr val="C0504D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B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7334</TotalTime>
  <Words>2003</Words>
  <Application>Microsoft Office PowerPoint</Application>
  <PresentationFormat>Widescreen</PresentationFormat>
  <Paragraphs>654</Paragraphs>
  <Slides>58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70" baseType="lpstr">
      <vt:lpstr>Arial</vt:lpstr>
      <vt:lpstr>Calibri</vt:lpstr>
      <vt:lpstr>Calibri Light</vt:lpstr>
      <vt:lpstr>Cambria Math</vt:lpstr>
      <vt:lpstr>Candara</vt:lpstr>
      <vt:lpstr>Helvetica</vt:lpstr>
      <vt:lpstr>Symbol</vt:lpstr>
      <vt:lpstr>Times New Roman</vt:lpstr>
      <vt:lpstr>Wingdings</vt:lpstr>
      <vt:lpstr>Office Theme</vt:lpstr>
      <vt:lpstr>Custom Theme</vt:lpstr>
      <vt:lpstr>CS ChemDraw Drawing</vt:lpstr>
      <vt:lpstr>PowerPoint Presentation</vt:lpstr>
      <vt:lpstr>Identification of compounds in MS metabolomics</vt:lpstr>
      <vt:lpstr>Identification of compounds in MS metabolomics</vt:lpstr>
      <vt:lpstr>Identification of compounds in MS metabolomics</vt:lpstr>
      <vt:lpstr>Ex. 1.: Decomposing a molecular mass</vt:lpstr>
      <vt:lpstr>Isotopic pattern</vt:lpstr>
      <vt:lpstr>Isotopic pattern</vt:lpstr>
      <vt:lpstr>Isotopic fine pattern</vt:lpstr>
      <vt:lpstr>Isotopic fine pattern</vt:lpstr>
      <vt:lpstr>Isotopic fine pattern</vt:lpstr>
      <vt:lpstr>Ion charge</vt:lpstr>
      <vt:lpstr>Ion charge</vt:lpstr>
      <vt:lpstr>Ion charge</vt:lpstr>
      <vt:lpstr>Nitrogen rule</vt:lpstr>
      <vt:lpstr>Double bond equivalent</vt:lpstr>
      <vt:lpstr>Decomposing a mass</vt:lpstr>
      <vt:lpstr>Decomposing a mass</vt:lpstr>
      <vt:lpstr>Decomposing a mass</vt:lpstr>
      <vt:lpstr>Decomposing a mass</vt:lpstr>
      <vt:lpstr>Decomposing a mass</vt:lpstr>
      <vt:lpstr>Decomposing a mass</vt:lpstr>
      <vt:lpstr>Ex. 2: Isotope fine pattern</vt:lpstr>
      <vt:lpstr>MS1 vs MS/MS (MS2) vs MSn</vt:lpstr>
      <vt:lpstr>Fragmentation</vt:lpstr>
      <vt:lpstr>Fragmentation</vt:lpstr>
      <vt:lpstr>Fragmentation</vt:lpstr>
      <vt:lpstr>Fragmentation</vt:lpstr>
      <vt:lpstr>Fragmentation</vt:lpstr>
      <vt:lpstr>Fragmentation</vt:lpstr>
      <vt:lpstr>Adducts</vt:lpstr>
      <vt:lpstr>Adducts</vt:lpstr>
      <vt:lpstr>Adducts</vt:lpstr>
      <vt:lpstr>Exercise 3 – part 1</vt:lpstr>
      <vt:lpstr>Exercise 3 – part 2</vt:lpstr>
      <vt:lpstr>Automatic annotation: CAMERA</vt:lpstr>
      <vt:lpstr>Automatic annotation: CAMERA</vt:lpstr>
      <vt:lpstr>Automatic annotation: CAMERA</vt:lpstr>
      <vt:lpstr>Automatic annotation: CAMERA</vt:lpstr>
      <vt:lpstr>Databases and tools</vt:lpstr>
      <vt:lpstr>Compound databases</vt:lpstr>
      <vt:lpstr>Human Metabolome Database (HMDB)</vt:lpstr>
      <vt:lpstr>Human Metabolome Database (HMDB)</vt:lpstr>
      <vt:lpstr>Human Metabolome Database (HMDB)</vt:lpstr>
      <vt:lpstr>ChemSpider</vt:lpstr>
      <vt:lpstr>ChemSpider</vt:lpstr>
      <vt:lpstr>ChemSpider</vt:lpstr>
      <vt:lpstr>Spectral databases</vt:lpstr>
      <vt:lpstr>METLIN</vt:lpstr>
      <vt:lpstr>METLIN</vt:lpstr>
      <vt:lpstr>MassBank</vt:lpstr>
      <vt:lpstr>MassBank</vt:lpstr>
      <vt:lpstr>In-silico prediction</vt:lpstr>
      <vt:lpstr>MetFusion</vt:lpstr>
      <vt:lpstr>MetFusion</vt:lpstr>
      <vt:lpstr>MetFusion</vt:lpstr>
      <vt:lpstr>Identification levels</vt:lpstr>
      <vt:lpstr>Back to exercise 3</vt:lpstr>
      <vt:lpstr>Summary: From spectra to structure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 Stanstrup</dc:creator>
  <cp:lastModifiedBy>Jan Stanstrup</cp:lastModifiedBy>
  <cp:revision>253</cp:revision>
  <dcterms:created xsi:type="dcterms:W3CDTF">2016-01-09T14:52:03Z</dcterms:created>
  <dcterms:modified xsi:type="dcterms:W3CDTF">2016-02-08T20:10:52Z</dcterms:modified>
</cp:coreProperties>
</file>